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2" r:id="rId3"/>
    <p:sldId id="269" r:id="rId4"/>
    <p:sldId id="268" r:id="rId5"/>
    <p:sldId id="267" r:id="rId6"/>
    <p:sldId id="263" r:id="rId7"/>
    <p:sldId id="271" r:id="rId8"/>
    <p:sldId id="272" r:id="rId9"/>
    <p:sldId id="273" r:id="rId10"/>
    <p:sldId id="277" r:id="rId11"/>
    <p:sldId id="278" r:id="rId12"/>
    <p:sldId id="279" r:id="rId13"/>
    <p:sldId id="280" r:id="rId14"/>
    <p:sldId id="303" r:id="rId15"/>
    <p:sldId id="281" r:id="rId16"/>
    <p:sldId id="288" r:id="rId17"/>
    <p:sldId id="283" r:id="rId18"/>
    <p:sldId id="270" r:id="rId19"/>
    <p:sldId id="274" r:id="rId20"/>
    <p:sldId id="291" r:id="rId21"/>
    <p:sldId id="261" r:id="rId22"/>
    <p:sldId id="259" r:id="rId23"/>
    <p:sldId id="296" r:id="rId24"/>
    <p:sldId id="293" r:id="rId25"/>
    <p:sldId id="300" r:id="rId26"/>
    <p:sldId id="282" r:id="rId27"/>
    <p:sldId id="292" r:id="rId28"/>
    <p:sldId id="294" r:id="rId29"/>
    <p:sldId id="301" r:id="rId30"/>
    <p:sldId id="304" r:id="rId31"/>
    <p:sldId id="295" r:id="rId32"/>
    <p:sldId id="298" r:id="rId33"/>
    <p:sldId id="30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281" autoAdjust="0"/>
  </p:normalViewPr>
  <p:slideViewPr>
    <p:cSldViewPr>
      <p:cViewPr varScale="1">
        <p:scale>
          <a:sx n="122" d="100"/>
          <a:sy n="122" d="100"/>
        </p:scale>
        <p:origin x="13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72BC6-6DBA-4019-AF1D-D0AB98887321}" type="datetimeFigureOut">
              <a:rPr lang="en-GB" smtClean="0"/>
              <a:t>31/05/2022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D185D-DDCA-4594-8EAC-EA2EE7C06EA3}" type="slidenum">
              <a:rPr lang="en-GB" smtClean="0"/>
              <a:t>‹#›</a:t>
            </a:fld>
            <a:endParaRPr lang="en-GB"/>
          </a:p>
        </p:txBody>
      </p:sp>
    </p:spTree>
    <p:extLst>
      <p:ext uri="{BB962C8B-B14F-4D97-AF65-F5344CB8AC3E}">
        <p14:creationId xmlns:p14="http://schemas.microsoft.com/office/powerpoint/2010/main" val="295446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1</a:t>
            </a:fld>
            <a:endParaRPr lang="en-GB"/>
          </a:p>
        </p:txBody>
      </p:sp>
    </p:spTree>
    <p:extLst>
      <p:ext uri="{BB962C8B-B14F-4D97-AF65-F5344CB8AC3E}">
        <p14:creationId xmlns:p14="http://schemas.microsoft.com/office/powerpoint/2010/main" val="429386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11</a:t>
            </a:fld>
            <a:endParaRPr lang="en-GB"/>
          </a:p>
        </p:txBody>
      </p:sp>
    </p:spTree>
    <p:extLst>
      <p:ext uri="{BB962C8B-B14F-4D97-AF65-F5344CB8AC3E}">
        <p14:creationId xmlns:p14="http://schemas.microsoft.com/office/powerpoint/2010/main" val="176138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12</a:t>
            </a:fld>
            <a:endParaRPr lang="en-GB"/>
          </a:p>
        </p:txBody>
      </p:sp>
    </p:spTree>
    <p:extLst>
      <p:ext uri="{BB962C8B-B14F-4D97-AF65-F5344CB8AC3E}">
        <p14:creationId xmlns:p14="http://schemas.microsoft.com/office/powerpoint/2010/main" val="408144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13</a:t>
            </a:fld>
            <a:endParaRPr lang="en-GB"/>
          </a:p>
        </p:txBody>
      </p:sp>
    </p:spTree>
    <p:extLst>
      <p:ext uri="{BB962C8B-B14F-4D97-AF65-F5344CB8AC3E}">
        <p14:creationId xmlns:p14="http://schemas.microsoft.com/office/powerpoint/2010/main" val="99561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15</a:t>
            </a:fld>
            <a:endParaRPr lang="en-GB"/>
          </a:p>
        </p:txBody>
      </p:sp>
    </p:spTree>
    <p:extLst>
      <p:ext uri="{BB962C8B-B14F-4D97-AF65-F5344CB8AC3E}">
        <p14:creationId xmlns:p14="http://schemas.microsoft.com/office/powerpoint/2010/main" val="183445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16</a:t>
            </a:fld>
            <a:endParaRPr lang="en-GB"/>
          </a:p>
        </p:txBody>
      </p:sp>
    </p:spTree>
    <p:extLst>
      <p:ext uri="{BB962C8B-B14F-4D97-AF65-F5344CB8AC3E}">
        <p14:creationId xmlns:p14="http://schemas.microsoft.com/office/powerpoint/2010/main" val="191110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A3AD185D-DDCA-4594-8EAC-EA2EE7C06EA3}" type="slidenum">
              <a:rPr lang="en-GB" smtClean="0"/>
              <a:t>17</a:t>
            </a:fld>
            <a:endParaRPr lang="en-GB"/>
          </a:p>
        </p:txBody>
      </p:sp>
    </p:spTree>
    <p:extLst>
      <p:ext uri="{BB962C8B-B14F-4D97-AF65-F5344CB8AC3E}">
        <p14:creationId xmlns:p14="http://schemas.microsoft.com/office/powerpoint/2010/main" val="263232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18</a:t>
            </a:fld>
            <a:endParaRPr lang="en-GB"/>
          </a:p>
        </p:txBody>
      </p:sp>
    </p:spTree>
    <p:extLst>
      <p:ext uri="{BB962C8B-B14F-4D97-AF65-F5344CB8AC3E}">
        <p14:creationId xmlns:p14="http://schemas.microsoft.com/office/powerpoint/2010/main" val="287629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19</a:t>
            </a:fld>
            <a:endParaRPr lang="en-GB"/>
          </a:p>
        </p:txBody>
      </p:sp>
    </p:spTree>
    <p:extLst>
      <p:ext uri="{BB962C8B-B14F-4D97-AF65-F5344CB8AC3E}">
        <p14:creationId xmlns:p14="http://schemas.microsoft.com/office/powerpoint/2010/main" val="163124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20</a:t>
            </a:fld>
            <a:endParaRPr lang="en-GB"/>
          </a:p>
        </p:txBody>
      </p:sp>
    </p:spTree>
    <p:extLst>
      <p:ext uri="{BB962C8B-B14F-4D97-AF65-F5344CB8AC3E}">
        <p14:creationId xmlns:p14="http://schemas.microsoft.com/office/powerpoint/2010/main" val="135338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5"/>
          </p:nvPr>
        </p:nvSpPr>
        <p:spPr/>
        <p:txBody>
          <a:bodyPr/>
          <a:lstStyle/>
          <a:p>
            <a:fld id="{A3AD185D-DDCA-4594-8EAC-EA2EE7C06EA3}" type="slidenum">
              <a:rPr lang="en-GB" smtClean="0"/>
              <a:t>21</a:t>
            </a:fld>
            <a:endParaRPr lang="en-GB"/>
          </a:p>
        </p:txBody>
      </p:sp>
    </p:spTree>
    <p:extLst>
      <p:ext uri="{BB962C8B-B14F-4D97-AF65-F5344CB8AC3E}">
        <p14:creationId xmlns:p14="http://schemas.microsoft.com/office/powerpoint/2010/main" val="360589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3</a:t>
            </a:fld>
            <a:endParaRPr lang="en-GB"/>
          </a:p>
        </p:txBody>
      </p:sp>
    </p:spTree>
    <p:extLst>
      <p:ext uri="{BB962C8B-B14F-4D97-AF65-F5344CB8AC3E}">
        <p14:creationId xmlns:p14="http://schemas.microsoft.com/office/powerpoint/2010/main" val="2318207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5"/>
          </p:nvPr>
        </p:nvSpPr>
        <p:spPr/>
        <p:txBody>
          <a:bodyPr/>
          <a:lstStyle/>
          <a:p>
            <a:fld id="{A3AD185D-DDCA-4594-8EAC-EA2EE7C06EA3}" type="slidenum">
              <a:rPr lang="en-GB" smtClean="0"/>
              <a:t>22</a:t>
            </a:fld>
            <a:endParaRPr lang="en-GB"/>
          </a:p>
        </p:txBody>
      </p:sp>
    </p:spTree>
    <p:extLst>
      <p:ext uri="{BB962C8B-B14F-4D97-AF65-F5344CB8AC3E}">
        <p14:creationId xmlns:p14="http://schemas.microsoft.com/office/powerpoint/2010/main" val="258818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A3AD185D-DDCA-4594-8EAC-EA2EE7C06EA3}" type="slidenum">
              <a:rPr lang="en-GB" smtClean="0"/>
              <a:t>23</a:t>
            </a:fld>
            <a:endParaRPr lang="en-GB"/>
          </a:p>
        </p:txBody>
      </p:sp>
    </p:spTree>
    <p:extLst>
      <p:ext uri="{BB962C8B-B14F-4D97-AF65-F5344CB8AC3E}">
        <p14:creationId xmlns:p14="http://schemas.microsoft.com/office/powerpoint/2010/main" val="123734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5"/>
          </p:nvPr>
        </p:nvSpPr>
        <p:spPr/>
        <p:txBody>
          <a:bodyPr/>
          <a:lstStyle/>
          <a:p>
            <a:fld id="{A3AD185D-DDCA-4594-8EAC-EA2EE7C06EA3}" type="slidenum">
              <a:rPr lang="en-GB" smtClean="0"/>
              <a:t>24</a:t>
            </a:fld>
            <a:endParaRPr lang="en-GB"/>
          </a:p>
        </p:txBody>
      </p:sp>
    </p:spTree>
    <p:extLst>
      <p:ext uri="{BB962C8B-B14F-4D97-AF65-F5344CB8AC3E}">
        <p14:creationId xmlns:p14="http://schemas.microsoft.com/office/powerpoint/2010/main" val="255574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25</a:t>
            </a:fld>
            <a:endParaRPr lang="en-GB"/>
          </a:p>
        </p:txBody>
      </p:sp>
    </p:spTree>
    <p:extLst>
      <p:ext uri="{BB962C8B-B14F-4D97-AF65-F5344CB8AC3E}">
        <p14:creationId xmlns:p14="http://schemas.microsoft.com/office/powerpoint/2010/main" val="422484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26</a:t>
            </a:fld>
            <a:endParaRPr lang="en-GB"/>
          </a:p>
        </p:txBody>
      </p:sp>
    </p:spTree>
    <p:extLst>
      <p:ext uri="{BB962C8B-B14F-4D97-AF65-F5344CB8AC3E}">
        <p14:creationId xmlns:p14="http://schemas.microsoft.com/office/powerpoint/2010/main" val="173931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AD185D-DDCA-4594-8EAC-EA2EE7C06EA3}" type="slidenum">
              <a:rPr lang="en-GB" smtClean="0"/>
              <a:t>27</a:t>
            </a:fld>
            <a:endParaRPr lang="en-GB"/>
          </a:p>
        </p:txBody>
      </p:sp>
    </p:spTree>
    <p:extLst>
      <p:ext uri="{BB962C8B-B14F-4D97-AF65-F5344CB8AC3E}">
        <p14:creationId xmlns:p14="http://schemas.microsoft.com/office/powerpoint/2010/main" val="1781870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28</a:t>
            </a:fld>
            <a:endParaRPr lang="en-GB"/>
          </a:p>
        </p:txBody>
      </p:sp>
    </p:spTree>
    <p:extLst>
      <p:ext uri="{BB962C8B-B14F-4D97-AF65-F5344CB8AC3E}">
        <p14:creationId xmlns:p14="http://schemas.microsoft.com/office/powerpoint/2010/main" val="2700917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29</a:t>
            </a:fld>
            <a:endParaRPr lang="en-GB"/>
          </a:p>
        </p:txBody>
      </p:sp>
    </p:spTree>
    <p:extLst>
      <p:ext uri="{BB962C8B-B14F-4D97-AF65-F5344CB8AC3E}">
        <p14:creationId xmlns:p14="http://schemas.microsoft.com/office/powerpoint/2010/main" val="1255280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30</a:t>
            </a:fld>
            <a:endParaRPr lang="en-GB"/>
          </a:p>
        </p:txBody>
      </p:sp>
    </p:spTree>
    <p:extLst>
      <p:ext uri="{BB962C8B-B14F-4D97-AF65-F5344CB8AC3E}">
        <p14:creationId xmlns:p14="http://schemas.microsoft.com/office/powerpoint/2010/main" val="323810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31</a:t>
            </a:fld>
            <a:endParaRPr lang="en-GB"/>
          </a:p>
        </p:txBody>
      </p:sp>
    </p:spTree>
    <p:extLst>
      <p:ext uri="{BB962C8B-B14F-4D97-AF65-F5344CB8AC3E}">
        <p14:creationId xmlns:p14="http://schemas.microsoft.com/office/powerpoint/2010/main" val="30195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AD185D-DDCA-4594-8EAC-EA2EE7C06EA3}" type="slidenum">
              <a:rPr lang="en-GB" smtClean="0"/>
              <a:t>4</a:t>
            </a:fld>
            <a:endParaRPr lang="en-GB"/>
          </a:p>
        </p:txBody>
      </p:sp>
    </p:spTree>
    <p:extLst>
      <p:ext uri="{BB962C8B-B14F-4D97-AF65-F5344CB8AC3E}">
        <p14:creationId xmlns:p14="http://schemas.microsoft.com/office/powerpoint/2010/main" val="2569531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5"/>
          </p:nvPr>
        </p:nvSpPr>
        <p:spPr/>
        <p:txBody>
          <a:bodyPr/>
          <a:lstStyle/>
          <a:p>
            <a:fld id="{A3AD185D-DDCA-4594-8EAC-EA2EE7C06EA3}" type="slidenum">
              <a:rPr lang="en-GB" smtClean="0"/>
              <a:t>32</a:t>
            </a:fld>
            <a:endParaRPr lang="en-GB"/>
          </a:p>
        </p:txBody>
      </p:sp>
    </p:spTree>
    <p:extLst>
      <p:ext uri="{BB962C8B-B14F-4D97-AF65-F5344CB8AC3E}">
        <p14:creationId xmlns:p14="http://schemas.microsoft.com/office/powerpoint/2010/main" val="47336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 </a:t>
            </a:r>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5</a:t>
            </a:fld>
            <a:endParaRPr lang="en-GB"/>
          </a:p>
        </p:txBody>
      </p:sp>
    </p:spTree>
    <p:extLst>
      <p:ext uri="{BB962C8B-B14F-4D97-AF65-F5344CB8AC3E}">
        <p14:creationId xmlns:p14="http://schemas.microsoft.com/office/powerpoint/2010/main" val="372998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6</a:t>
            </a:fld>
            <a:endParaRPr lang="en-GB"/>
          </a:p>
        </p:txBody>
      </p:sp>
    </p:spTree>
    <p:extLst>
      <p:ext uri="{BB962C8B-B14F-4D97-AF65-F5344CB8AC3E}">
        <p14:creationId xmlns:p14="http://schemas.microsoft.com/office/powerpoint/2010/main" val="398194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185D-DDCA-4594-8EAC-EA2EE7C06EA3}" type="slidenum">
              <a:rPr lang="en-GB" smtClean="0"/>
              <a:t>7</a:t>
            </a:fld>
            <a:endParaRPr lang="en-GB"/>
          </a:p>
        </p:txBody>
      </p:sp>
    </p:spTree>
    <p:extLst>
      <p:ext uri="{BB962C8B-B14F-4D97-AF65-F5344CB8AC3E}">
        <p14:creationId xmlns:p14="http://schemas.microsoft.com/office/powerpoint/2010/main" val="296544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8</a:t>
            </a:fld>
            <a:endParaRPr lang="en-GB"/>
          </a:p>
        </p:txBody>
      </p:sp>
    </p:spTree>
    <p:extLst>
      <p:ext uri="{BB962C8B-B14F-4D97-AF65-F5344CB8AC3E}">
        <p14:creationId xmlns:p14="http://schemas.microsoft.com/office/powerpoint/2010/main" val="252849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9</a:t>
            </a:fld>
            <a:endParaRPr lang="en-GB"/>
          </a:p>
        </p:txBody>
      </p:sp>
    </p:spTree>
    <p:extLst>
      <p:ext uri="{BB962C8B-B14F-4D97-AF65-F5344CB8AC3E}">
        <p14:creationId xmlns:p14="http://schemas.microsoft.com/office/powerpoint/2010/main" val="212773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185D-DDCA-4594-8EAC-EA2EE7C06EA3}" type="slidenum">
              <a:rPr lang="en-GB" smtClean="0"/>
              <a:t>10</a:t>
            </a:fld>
            <a:endParaRPr lang="en-GB"/>
          </a:p>
        </p:txBody>
      </p:sp>
    </p:spTree>
    <p:extLst>
      <p:ext uri="{BB962C8B-B14F-4D97-AF65-F5344CB8AC3E}">
        <p14:creationId xmlns:p14="http://schemas.microsoft.com/office/powerpoint/2010/main" val="377814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50AFA4-F8AF-438F-B28B-A6AF2527F74B}"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56912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0AFA4-F8AF-438F-B28B-A6AF2527F74B}"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15843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0AFA4-F8AF-438F-B28B-A6AF2527F74B}"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144479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0AFA4-F8AF-438F-B28B-A6AF2527F74B}"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147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0AFA4-F8AF-438F-B28B-A6AF2527F74B}" type="datetimeFigureOut">
              <a:rPr lang="en-GB" smtClean="0"/>
              <a:t>31/05/2022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142567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50AFA4-F8AF-438F-B28B-A6AF2527F74B}" type="datetimeFigureOut">
              <a:rPr lang="en-GB" smtClean="0"/>
              <a:t>31/05/2022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103961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50AFA4-F8AF-438F-B28B-A6AF2527F74B}" type="datetimeFigureOut">
              <a:rPr lang="en-GB" smtClean="0"/>
              <a:t>31/05/2022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425397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50AFA4-F8AF-438F-B28B-A6AF2527F74B}" type="datetimeFigureOut">
              <a:rPr lang="en-GB" smtClean="0"/>
              <a:t>31/05/2022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165072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0AFA4-F8AF-438F-B28B-A6AF2527F74B}" type="datetimeFigureOut">
              <a:rPr lang="en-GB" smtClean="0"/>
              <a:t>31/05/2022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326542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0AFA4-F8AF-438F-B28B-A6AF2527F74B}" type="datetimeFigureOut">
              <a:rPr lang="en-GB" smtClean="0"/>
              <a:t>31/05/2022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366267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0AFA4-F8AF-438F-B28B-A6AF2527F74B}" type="datetimeFigureOut">
              <a:rPr lang="en-GB" smtClean="0"/>
              <a:t>31/05/2022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CF65F3-C718-412E-ABC3-D24F613F7A91}" type="slidenum">
              <a:rPr lang="en-GB" smtClean="0"/>
              <a:t>‹#›</a:t>
            </a:fld>
            <a:endParaRPr lang="en-GB"/>
          </a:p>
        </p:txBody>
      </p:sp>
    </p:spTree>
    <p:extLst>
      <p:ext uri="{BB962C8B-B14F-4D97-AF65-F5344CB8AC3E}">
        <p14:creationId xmlns:p14="http://schemas.microsoft.com/office/powerpoint/2010/main" val="256759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0AFA4-F8AF-438F-B28B-A6AF2527F74B}" type="datetimeFigureOut">
              <a:rPr lang="en-GB" smtClean="0"/>
              <a:t>31/05/2022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F65F3-C718-412E-ABC3-D24F613F7A91}" type="slidenum">
              <a:rPr lang="en-GB" smtClean="0"/>
              <a:t>‹#›</a:t>
            </a:fld>
            <a:endParaRPr lang="en-GB"/>
          </a:p>
        </p:txBody>
      </p:sp>
    </p:spTree>
    <p:extLst>
      <p:ext uri="{BB962C8B-B14F-4D97-AF65-F5344CB8AC3E}">
        <p14:creationId xmlns:p14="http://schemas.microsoft.com/office/powerpoint/2010/main" val="294710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administration@qsa.org.au" TargetMode="External"/><Relationship Id="rId2" Type="http://schemas.openxmlformats.org/officeDocument/2006/relationships/hyperlink" Target="http://www.qsa.org.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QUAKER SERVICE AUSTRALIA</a:t>
            </a:r>
            <a:endParaRPr lang="en-GB" dirty="0"/>
          </a:p>
        </p:txBody>
      </p:sp>
      <p:sp>
        <p:nvSpPr>
          <p:cNvPr id="3" name="Subtitle 2"/>
          <p:cNvSpPr>
            <a:spLocks noGrp="1"/>
          </p:cNvSpPr>
          <p:nvPr>
            <p:ph type="subTitle" idx="1"/>
          </p:nvPr>
        </p:nvSpPr>
        <p:spPr/>
        <p:txBody>
          <a:bodyPr/>
          <a:lstStyle/>
          <a:p>
            <a:r>
              <a:rPr lang="en-AU" dirty="0"/>
              <a:t>Climate change issues addressed in its projects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3800" y="533400"/>
            <a:ext cx="1762645" cy="176264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800" y="5257800"/>
            <a:ext cx="2760414" cy="1239036"/>
          </a:xfrm>
          <a:prstGeom prst="rect">
            <a:avLst/>
          </a:prstGeom>
        </p:spPr>
      </p:pic>
    </p:spTree>
    <p:extLst>
      <p:ext uri="{BB962C8B-B14F-4D97-AF65-F5344CB8AC3E}">
        <p14:creationId xmlns:p14="http://schemas.microsoft.com/office/powerpoint/2010/main" val="184762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pPr marL="0" indent="0" algn="ctr">
              <a:buNone/>
            </a:pPr>
            <a:r>
              <a:rPr lang="en-AU" dirty="0"/>
              <a:t>This information, although anecdotal, was used to make changes to training courses being provided.</a:t>
            </a:r>
            <a:endParaRPr lang="en-GB" dirty="0"/>
          </a:p>
        </p:txBody>
      </p:sp>
    </p:spTree>
    <p:extLst>
      <p:ext uri="{BB962C8B-B14F-4D97-AF65-F5344CB8AC3E}">
        <p14:creationId xmlns:p14="http://schemas.microsoft.com/office/powerpoint/2010/main" val="12503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Land-based carbon removal methods</a:t>
            </a:r>
            <a:endParaRPr lang="en-GB" dirty="0"/>
          </a:p>
        </p:txBody>
      </p:sp>
      <p:sp>
        <p:nvSpPr>
          <p:cNvPr id="3" name="Content Placeholder 2"/>
          <p:cNvSpPr>
            <a:spLocks noGrp="1"/>
          </p:cNvSpPr>
          <p:nvPr>
            <p:ph idx="1"/>
          </p:nvPr>
        </p:nvSpPr>
        <p:spPr/>
        <p:txBody>
          <a:bodyPr/>
          <a:lstStyle/>
          <a:p>
            <a:r>
              <a:rPr lang="en-AU" dirty="0">
                <a:solidFill>
                  <a:srgbClr val="00B050"/>
                </a:solidFill>
              </a:rPr>
              <a:t>Enhancing carbon sequestration in forests</a:t>
            </a:r>
          </a:p>
          <a:p>
            <a:r>
              <a:rPr lang="en-AU" dirty="0">
                <a:solidFill>
                  <a:srgbClr val="00B050"/>
                </a:solidFill>
              </a:rPr>
              <a:t>Afforestation / reforestation</a:t>
            </a:r>
          </a:p>
          <a:p>
            <a:r>
              <a:rPr lang="en-AU" dirty="0">
                <a:solidFill>
                  <a:srgbClr val="00B050"/>
                </a:solidFill>
              </a:rPr>
              <a:t>Enhancing soil carbon</a:t>
            </a:r>
          </a:p>
          <a:p>
            <a:r>
              <a:rPr lang="en-AU" dirty="0"/>
              <a:t>Biochar </a:t>
            </a:r>
          </a:p>
          <a:p>
            <a:r>
              <a:rPr lang="en-AU" dirty="0"/>
              <a:t>Bioenergy with carbon capture and storage</a:t>
            </a:r>
            <a:endParaRPr lang="en-GB" dirty="0"/>
          </a:p>
        </p:txBody>
      </p:sp>
    </p:spTree>
    <p:extLst>
      <p:ext uri="{BB962C8B-B14F-4D97-AF65-F5344CB8AC3E}">
        <p14:creationId xmlns:p14="http://schemas.microsoft.com/office/powerpoint/2010/main" val="275256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609600"/>
          </a:xfrm>
        </p:spPr>
        <p:txBody>
          <a:bodyPr>
            <a:noAutofit/>
          </a:bodyPr>
          <a:lstStyle/>
          <a:p>
            <a:r>
              <a:rPr lang="en-AU" sz="3600" b="1" dirty="0"/>
              <a:t>Enhancing carbon sequestration in forests</a:t>
            </a:r>
            <a:br>
              <a:rPr lang="en-AU" sz="3600" b="1" dirty="0"/>
            </a:br>
            <a:endParaRPr lang="en-GB" sz="3600" b="1" dirty="0"/>
          </a:p>
        </p:txBody>
      </p:sp>
      <p:sp>
        <p:nvSpPr>
          <p:cNvPr id="3" name="Content Placeholder 2"/>
          <p:cNvSpPr>
            <a:spLocks noGrp="1"/>
          </p:cNvSpPr>
          <p:nvPr>
            <p:ph idx="1"/>
          </p:nvPr>
        </p:nvSpPr>
        <p:spPr>
          <a:xfrm>
            <a:off x="457200" y="609600"/>
            <a:ext cx="8229600" cy="5516563"/>
          </a:xfrm>
        </p:spPr>
        <p:txBody>
          <a:bodyPr/>
          <a:lstStyle/>
          <a:p>
            <a:r>
              <a:rPr lang="en-AU" dirty="0"/>
              <a:t>Protecting existing forests</a:t>
            </a:r>
          </a:p>
          <a:p>
            <a:r>
              <a:rPr lang="en-AU" dirty="0"/>
              <a:t>Restoring degraded forests</a:t>
            </a:r>
          </a:p>
          <a:p>
            <a:r>
              <a:rPr lang="en-AU" dirty="0"/>
              <a:t>Improving forest management</a:t>
            </a:r>
          </a:p>
          <a:p>
            <a:r>
              <a:rPr lang="en-AU" dirty="0"/>
              <a:t>Protection of biodiversity</a:t>
            </a:r>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62400" y="2881952"/>
            <a:ext cx="5283200" cy="279438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676901" y="2492433"/>
            <a:ext cx="2794380" cy="3573418"/>
          </a:xfrm>
          <a:prstGeom prst="rect">
            <a:avLst/>
          </a:prstGeom>
        </p:spPr>
      </p:pic>
      <p:sp>
        <p:nvSpPr>
          <p:cNvPr id="6" name="TextBox 5"/>
          <p:cNvSpPr txBox="1"/>
          <p:nvPr/>
        </p:nvSpPr>
        <p:spPr>
          <a:xfrm>
            <a:off x="287381" y="5791200"/>
            <a:ext cx="8475619" cy="461665"/>
          </a:xfrm>
          <a:prstGeom prst="rect">
            <a:avLst/>
          </a:prstGeom>
          <a:noFill/>
        </p:spPr>
        <p:txBody>
          <a:bodyPr wrap="square" rtlCol="0">
            <a:spAutoFit/>
          </a:bodyPr>
          <a:lstStyle/>
          <a:p>
            <a:pPr algn="ctr"/>
            <a:r>
              <a:rPr lang="en-AU" sz="2400" dirty="0"/>
              <a:t>Pitchandikulam Bio Resource Centre, Tamil Nadu, South India</a:t>
            </a:r>
            <a:endParaRPr lang="en-GB" sz="2400" dirty="0"/>
          </a:p>
        </p:txBody>
      </p:sp>
    </p:spTree>
    <p:extLst>
      <p:ext uri="{BB962C8B-B14F-4D97-AF65-F5344CB8AC3E}">
        <p14:creationId xmlns:p14="http://schemas.microsoft.com/office/powerpoint/2010/main" val="419443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AU" b="1" dirty="0"/>
              <a:t>Afforestation / reforestation</a:t>
            </a:r>
            <a:br>
              <a:rPr lang="en-AU" dirty="0">
                <a:solidFill>
                  <a:srgbClr val="00B050"/>
                </a:solidFill>
              </a:rPr>
            </a:br>
            <a:endParaRPr lang="en-GB" dirty="0"/>
          </a:p>
        </p:txBody>
      </p:sp>
      <p:sp>
        <p:nvSpPr>
          <p:cNvPr id="3" name="Content Placeholder 2"/>
          <p:cNvSpPr>
            <a:spLocks noGrp="1"/>
          </p:cNvSpPr>
          <p:nvPr>
            <p:ph idx="1"/>
          </p:nvPr>
        </p:nvSpPr>
        <p:spPr>
          <a:xfrm>
            <a:off x="457200" y="685800"/>
            <a:ext cx="8229600" cy="5440363"/>
          </a:xfrm>
        </p:spPr>
        <p:txBody>
          <a:bodyPr/>
          <a:lstStyle/>
          <a:p>
            <a:r>
              <a:rPr lang="en-AU" dirty="0"/>
              <a:t>Afforestation - planting forests of indigenous trees on lands where they did not previously grow</a:t>
            </a:r>
          </a:p>
          <a:p>
            <a:r>
              <a:rPr lang="en-AU" dirty="0"/>
              <a:t>Reforestation – planting forests in areas that previously had forests.</a:t>
            </a:r>
          </a:p>
          <a:p>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352800"/>
            <a:ext cx="4191000" cy="314325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5477324" y="3326618"/>
            <a:ext cx="3452836" cy="3505200"/>
          </a:xfrm>
          <a:prstGeom prst="rect">
            <a:avLst/>
          </a:prstGeom>
        </p:spPr>
      </p:pic>
    </p:spTree>
    <p:extLst>
      <p:ext uri="{BB962C8B-B14F-4D97-AF65-F5344CB8AC3E}">
        <p14:creationId xmlns:p14="http://schemas.microsoft.com/office/powerpoint/2010/main" val="301792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382000" cy="3785652"/>
          </a:xfrm>
          <a:prstGeom prst="rect">
            <a:avLst/>
          </a:prstGeom>
        </p:spPr>
        <p:txBody>
          <a:bodyPr wrap="square">
            <a:spAutoFit/>
          </a:bodyPr>
          <a:lstStyle/>
          <a:p>
            <a:pPr>
              <a:defRPr/>
            </a:pPr>
            <a:r>
              <a:rPr lang="en-AU" sz="2400" dirty="0"/>
              <a:t>Reforestation may result in large scale tree plantations, as commercial monoculture. Since July 2021 PBRC planted close to 26,000 indigenous tree seedlings, Vasandham Society 7,500 both in forest areas, and </a:t>
            </a:r>
            <a:r>
              <a:rPr lang="en-GB" sz="2400" dirty="0"/>
              <a:t> St Jude Family Projects has enabled the planting of 6,335 tree seedlings domestically, by women, youth and children at the three schools. Of course simply planting more trees is not the answer, they need to be watered and tended until well established, and given a long life in the ground so projects need to include a component of the budget for maintaining the trees. </a:t>
            </a:r>
          </a:p>
        </p:txBody>
      </p:sp>
    </p:spTree>
    <p:extLst>
      <p:ext uri="{BB962C8B-B14F-4D97-AF65-F5344CB8AC3E}">
        <p14:creationId xmlns:p14="http://schemas.microsoft.com/office/powerpoint/2010/main" val="390293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Afforestation and reforestation </a:t>
            </a:r>
            <a:endParaRPr lang="en-GB" dirty="0"/>
          </a:p>
        </p:txBody>
      </p:sp>
      <p:sp>
        <p:nvSpPr>
          <p:cNvPr id="3" name="Content Placeholder 2"/>
          <p:cNvSpPr>
            <a:spLocks noGrp="1"/>
          </p:cNvSpPr>
          <p:nvPr>
            <p:ph idx="1"/>
          </p:nvPr>
        </p:nvSpPr>
        <p:spPr/>
        <p:txBody>
          <a:bodyPr>
            <a:normAutofit/>
          </a:bodyPr>
          <a:lstStyle/>
          <a:p>
            <a:r>
              <a:rPr lang="en-AU" sz="2800" dirty="0"/>
              <a:t>Links to water management</a:t>
            </a:r>
          </a:p>
          <a:p>
            <a:r>
              <a:rPr lang="en-AU" sz="2800" dirty="0"/>
              <a:t>Address timber use, such as fuel efficient stoves</a:t>
            </a:r>
            <a:endParaRPr lang="en-GB" sz="28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743200"/>
            <a:ext cx="4876800" cy="36576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200" y="3200400"/>
            <a:ext cx="4876800" cy="3657600"/>
          </a:xfrm>
          <a:prstGeom prst="rect">
            <a:avLst/>
          </a:prstGeom>
        </p:spPr>
      </p:pic>
      <p:sp>
        <p:nvSpPr>
          <p:cNvPr id="4" name="TextBox 3"/>
          <p:cNvSpPr txBox="1"/>
          <p:nvPr/>
        </p:nvSpPr>
        <p:spPr>
          <a:xfrm>
            <a:off x="0" y="5477470"/>
            <a:ext cx="9144000" cy="923330"/>
          </a:xfrm>
          <a:prstGeom prst="rect">
            <a:avLst/>
          </a:prstGeom>
          <a:noFill/>
        </p:spPr>
        <p:txBody>
          <a:bodyPr wrap="square" rtlCol="0">
            <a:spAutoFit/>
          </a:bodyPr>
          <a:lstStyle/>
          <a:p>
            <a:r>
              <a:rPr lang="en-AU" dirty="0">
                <a:solidFill>
                  <a:schemeClr val="bg1"/>
                </a:solidFill>
              </a:rPr>
              <a:t>This area of reforestation is 35 acres of former farming land. The first task was to analyse water flow during the rainy season, and as a result of that, ponds and water channels were dug to hold water on the land for use later in the drier months, and then trees were planted</a:t>
            </a:r>
            <a:endParaRPr lang="en-GB" dirty="0">
              <a:solidFill>
                <a:schemeClr val="bg1"/>
              </a:solidFill>
            </a:endParaRPr>
          </a:p>
        </p:txBody>
      </p:sp>
    </p:spTree>
    <p:extLst>
      <p:ext uri="{BB962C8B-B14F-4D97-AF65-F5344CB8AC3E}">
        <p14:creationId xmlns:p14="http://schemas.microsoft.com/office/powerpoint/2010/main" val="252550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
            <a:ext cx="4572000" cy="3352800"/>
          </a:xfrm>
        </p:spPr>
        <p:txBody>
          <a:bodyPr>
            <a:normAutofit/>
          </a:bodyPr>
          <a:lstStyle/>
          <a:p>
            <a:r>
              <a:rPr lang="en-AU" dirty="0">
                <a:solidFill>
                  <a:prstClr val="black"/>
                </a:solidFill>
              </a:rPr>
              <a:t>Pitchandikulam Forest in early 1970s. The land was denuded except for a few palm trees, and had been used for dry land farming of peanuts and pulses, leaving the soil dry, depleted and eroded into deep gullies.</a:t>
            </a:r>
            <a:endParaRPr lang="en-GB" dirty="0">
              <a:solidFill>
                <a:prstClr val="black"/>
              </a:solidFill>
            </a:endParaRPr>
          </a:p>
          <a:p>
            <a:endParaRPr lang="en-GB" dirty="0"/>
          </a:p>
        </p:txBody>
      </p:sp>
      <p:sp>
        <p:nvSpPr>
          <p:cNvPr id="5" name="Text Placeholder 4"/>
          <p:cNvSpPr>
            <a:spLocks noGrp="1"/>
          </p:cNvSpPr>
          <p:nvPr>
            <p:ph type="body" sz="quarter" idx="3"/>
          </p:nvPr>
        </p:nvSpPr>
        <p:spPr>
          <a:xfrm>
            <a:off x="5105400" y="0"/>
            <a:ext cx="3733800" cy="3276600"/>
          </a:xfrm>
        </p:spPr>
        <p:txBody>
          <a:bodyPr>
            <a:normAutofit/>
          </a:bodyPr>
          <a:lstStyle/>
          <a:p>
            <a:r>
              <a:rPr lang="en-AU" u="sng" dirty="0"/>
              <a:t>Same site today </a:t>
            </a:r>
            <a:r>
              <a:rPr lang="en-AU" dirty="0"/>
              <a:t>- 70 acres part of Auroville, an intentional International community with UNESCO support</a:t>
            </a:r>
            <a:endParaRPr lang="en-GB" dirty="0"/>
          </a:p>
          <a:p>
            <a:endParaRPr lang="en-GB" dirty="0"/>
          </a:p>
        </p:txBody>
      </p:sp>
      <p:pic>
        <p:nvPicPr>
          <p:cNvPr id="7" name="Picture 19" descr="image001"/>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304800" y="3581400"/>
            <a:ext cx="4173547" cy="2825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DSCF0081"/>
          <p:cNvPicPr>
            <a:picLocks noGrp="1" noChangeAspect="1" noChangeArrowheads="1"/>
          </p:cNvPicPr>
          <p:nvPr>
            <p:ph sz="quarter" idx="4"/>
          </p:nvPr>
        </p:nvPicPr>
        <p:blipFill rotWithShape="1">
          <a:blip r:embed="rId4" cstate="screen">
            <a:lum bright="20000" contrast="26000"/>
            <a:extLst>
              <a:ext uri="{28A0092B-C50C-407E-A947-70E740481C1C}">
                <a14:useLocalDpi xmlns:a14="http://schemas.microsoft.com/office/drawing/2010/main"/>
              </a:ext>
            </a:extLst>
          </a:blip>
          <a:srcRect/>
          <a:stretch/>
        </p:blipFill>
        <p:spPr bwMode="auto">
          <a:xfrm>
            <a:off x="4724400" y="3575712"/>
            <a:ext cx="4027516" cy="28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68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AU" dirty="0"/>
              <a:t>Enhancing soil carbon</a:t>
            </a:r>
            <a:br>
              <a:rPr lang="en-AU" dirty="0"/>
            </a:br>
            <a:endParaRPr lang="en-GB" dirty="0"/>
          </a:p>
        </p:txBody>
      </p:sp>
      <p:sp>
        <p:nvSpPr>
          <p:cNvPr id="3" name="Content Placeholder 2"/>
          <p:cNvSpPr>
            <a:spLocks noGrp="1"/>
          </p:cNvSpPr>
          <p:nvPr>
            <p:ph idx="1"/>
          </p:nvPr>
        </p:nvSpPr>
        <p:spPr>
          <a:xfrm>
            <a:off x="457200" y="685800"/>
            <a:ext cx="8229600" cy="5440363"/>
          </a:xfrm>
        </p:spPr>
        <p:txBody>
          <a:bodyPr>
            <a:normAutofit fontScale="92500"/>
          </a:bodyPr>
          <a:lstStyle/>
          <a:p>
            <a:pPr marL="0" indent="0">
              <a:buNone/>
            </a:pPr>
            <a:r>
              <a:rPr lang="en-AU" dirty="0"/>
              <a:t>Land management techniques</a:t>
            </a:r>
          </a:p>
          <a:p>
            <a:r>
              <a:rPr lang="en-AU" sz="2400" dirty="0"/>
              <a:t>No till agriculture</a:t>
            </a:r>
          </a:p>
          <a:p>
            <a:r>
              <a:rPr lang="en-AU" sz="2400" dirty="0"/>
              <a:t>Use of cover crops to cover soil post </a:t>
            </a:r>
          </a:p>
          <a:p>
            <a:pPr marL="0" indent="0">
              <a:buNone/>
            </a:pPr>
            <a:r>
              <a:rPr lang="en-AU" sz="2400" dirty="0"/>
              <a:t>     harvest</a:t>
            </a:r>
          </a:p>
          <a:p>
            <a:r>
              <a:rPr lang="en-AU" sz="2400" dirty="0"/>
              <a:t>Using species of plants with great </a:t>
            </a:r>
          </a:p>
          <a:p>
            <a:pPr marL="0" indent="0">
              <a:buNone/>
            </a:pPr>
            <a:r>
              <a:rPr lang="en-AU" sz="2400" dirty="0"/>
              <a:t>     root mass</a:t>
            </a:r>
          </a:p>
          <a:p>
            <a:r>
              <a:rPr lang="en-AU" sz="2400" dirty="0"/>
              <a:t>Grow more traditional rather than </a:t>
            </a:r>
          </a:p>
          <a:p>
            <a:pPr marL="0" indent="0">
              <a:buNone/>
            </a:pPr>
            <a:r>
              <a:rPr lang="en-AU" sz="2400" dirty="0"/>
              <a:t>     genetically modified crops and animals</a:t>
            </a:r>
          </a:p>
          <a:p>
            <a:r>
              <a:rPr lang="en-AU" sz="2400" dirty="0"/>
              <a:t>Address timber use, such as fuel </a:t>
            </a:r>
          </a:p>
          <a:p>
            <a:pPr marL="0" indent="0">
              <a:buNone/>
            </a:pPr>
            <a:r>
              <a:rPr lang="en-AU" sz="2400" dirty="0"/>
              <a:t>     efficient stoves</a:t>
            </a:r>
          </a:p>
          <a:p>
            <a:pPr marL="0" indent="0">
              <a:buNone/>
            </a:pPr>
            <a:r>
              <a:rPr lang="en-AU" sz="2400" u="sng" dirty="0"/>
              <a:t>Vasandham Society </a:t>
            </a:r>
            <a:r>
              <a:rPr lang="en-AU" sz="2400" dirty="0"/>
              <a:t>in Tamil Nadu are encouraging farmers to grow traditional grains such as millet and not wheat, as more suited to drier climate, keeping traditional chickens rather than exotic breeds. </a:t>
            </a:r>
          </a:p>
          <a:p>
            <a:pPr lvl="2"/>
            <a:endParaRPr lang="en-GB" dirty="0"/>
          </a:p>
        </p:txBody>
      </p:sp>
      <p:pic>
        <p:nvPicPr>
          <p:cNvPr id="9"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690814" y="1167188"/>
            <a:ext cx="3810000" cy="3304425"/>
          </a:xfrm>
          <a:prstGeom prst="rect">
            <a:avLst/>
          </a:prstGeom>
        </p:spPr>
      </p:pic>
    </p:spTree>
    <p:extLst>
      <p:ext uri="{BB962C8B-B14F-4D97-AF65-F5344CB8AC3E}">
        <p14:creationId xmlns:p14="http://schemas.microsoft.com/office/powerpoint/2010/main" val="107279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WATER RESOURCES – anecdotal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054961"/>
              </p:ext>
            </p:extLst>
          </p:nvPr>
        </p:nvGraphicFramePr>
        <p:xfrm>
          <a:off x="1219200" y="1066800"/>
          <a:ext cx="6564630" cy="5291652"/>
        </p:xfrm>
        <a:graphic>
          <a:graphicData uri="http://schemas.openxmlformats.org/drawingml/2006/table">
            <a:tbl>
              <a:tblPr firstRow="1" firstCol="1" bandRow="1">
                <a:tableStyleId>{5C22544A-7EE6-4342-B048-85BDC9FD1C3A}</a:tableStyleId>
              </a:tblPr>
              <a:tblGrid>
                <a:gridCol w="1274389">
                  <a:extLst>
                    <a:ext uri="{9D8B030D-6E8A-4147-A177-3AD203B41FA5}">
                      <a16:colId xmlns:a16="http://schemas.microsoft.com/office/drawing/2014/main" val="20000"/>
                    </a:ext>
                  </a:extLst>
                </a:gridCol>
                <a:gridCol w="2636448">
                  <a:extLst>
                    <a:ext uri="{9D8B030D-6E8A-4147-A177-3AD203B41FA5}">
                      <a16:colId xmlns:a16="http://schemas.microsoft.com/office/drawing/2014/main" val="20001"/>
                    </a:ext>
                  </a:extLst>
                </a:gridCol>
                <a:gridCol w="2653793">
                  <a:extLst>
                    <a:ext uri="{9D8B030D-6E8A-4147-A177-3AD203B41FA5}">
                      <a16:colId xmlns:a16="http://schemas.microsoft.com/office/drawing/2014/main" val="20002"/>
                    </a:ext>
                  </a:extLst>
                </a:gridCol>
              </a:tblGrid>
              <a:tr h="384372">
                <a:tc>
                  <a:txBody>
                    <a:bodyPr/>
                    <a:lstStyle/>
                    <a:p>
                      <a:pPr marL="0" marR="0">
                        <a:lnSpc>
                          <a:spcPct val="115000"/>
                        </a:lnSpc>
                        <a:spcBef>
                          <a:spcPts val="0"/>
                        </a:spcBef>
                        <a:spcAft>
                          <a:spcPts val="0"/>
                        </a:spcAft>
                      </a:pPr>
                      <a:r>
                        <a:rPr lang="en-AU" sz="2000" dirty="0">
                          <a:effectLst/>
                        </a:rPr>
                        <a:t>Country </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2007 survey</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30 year before</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00993">
                <a:tc>
                  <a:txBody>
                    <a:bodyPr/>
                    <a:lstStyle/>
                    <a:p>
                      <a:pPr marL="0" marR="0">
                        <a:lnSpc>
                          <a:spcPct val="115000"/>
                        </a:lnSpc>
                        <a:spcBef>
                          <a:spcPts val="0"/>
                        </a:spcBef>
                        <a:spcAft>
                          <a:spcPts val="0"/>
                        </a:spcAft>
                      </a:pPr>
                      <a:r>
                        <a:rPr lang="en-AU" sz="2000">
                          <a:effectLst/>
                        </a:rPr>
                        <a:t>Cambodia</a:t>
                      </a:r>
                      <a:endParaRPr lang="en-GB"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A drought year in 5 years</a:t>
                      </a:r>
                      <a:endParaRPr lang="en-GB" sz="2000" dirty="0">
                        <a:effectLst/>
                      </a:endParaRPr>
                    </a:p>
                    <a:p>
                      <a:pPr marL="0" marR="0">
                        <a:lnSpc>
                          <a:spcPct val="115000"/>
                        </a:lnSpc>
                        <a:spcBef>
                          <a:spcPts val="0"/>
                        </a:spcBef>
                        <a:spcAft>
                          <a:spcPts val="0"/>
                        </a:spcAft>
                      </a:pPr>
                      <a:r>
                        <a:rPr lang="en-AU" sz="2000" dirty="0">
                          <a:effectLst/>
                        </a:rPr>
                        <a:t>No rain for 204 weeks in rainy season depletes reserves</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Rare to have rains fail</a:t>
                      </a:r>
                      <a:endParaRPr lang="en-GB" sz="2000" dirty="0">
                        <a:effectLst/>
                      </a:endParaRPr>
                    </a:p>
                    <a:p>
                      <a:pPr marL="0" marR="0">
                        <a:lnSpc>
                          <a:spcPct val="115000"/>
                        </a:lnSpc>
                        <a:spcBef>
                          <a:spcPts val="0"/>
                        </a:spcBef>
                        <a:spcAft>
                          <a:spcPts val="0"/>
                        </a:spcAft>
                      </a:pPr>
                      <a:r>
                        <a:rPr lang="en-AU" sz="2000" dirty="0">
                          <a:effectLst/>
                        </a:rPr>
                        <a:t>Supplementary water from well or pond in dry season</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834236">
                <a:tc>
                  <a:txBody>
                    <a:bodyPr/>
                    <a:lstStyle/>
                    <a:p>
                      <a:pPr marL="0" marR="0">
                        <a:lnSpc>
                          <a:spcPct val="115000"/>
                        </a:lnSpc>
                        <a:spcBef>
                          <a:spcPts val="0"/>
                        </a:spcBef>
                        <a:spcAft>
                          <a:spcPts val="0"/>
                        </a:spcAft>
                      </a:pPr>
                      <a:r>
                        <a:rPr lang="en-AU" sz="2000">
                          <a:effectLst/>
                        </a:rPr>
                        <a:t>India </a:t>
                      </a:r>
                      <a:endParaRPr lang="en-GB"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Fresh water </a:t>
                      </a:r>
                      <a:r>
                        <a:rPr lang="en-AU" sz="2000" b="1" dirty="0">
                          <a:effectLst/>
                        </a:rPr>
                        <a:t>250</a:t>
                      </a:r>
                      <a:r>
                        <a:rPr lang="en-AU" sz="2000" dirty="0">
                          <a:effectLst/>
                        </a:rPr>
                        <a:t> feet down</a:t>
                      </a:r>
                      <a:endParaRPr lang="en-GB" sz="2000" dirty="0">
                        <a:effectLst/>
                      </a:endParaRPr>
                    </a:p>
                    <a:p>
                      <a:pPr marL="0" marR="0">
                        <a:lnSpc>
                          <a:spcPct val="115000"/>
                        </a:lnSpc>
                        <a:spcBef>
                          <a:spcPts val="0"/>
                        </a:spcBef>
                        <a:spcAft>
                          <a:spcPts val="0"/>
                        </a:spcAft>
                      </a:pPr>
                      <a:r>
                        <a:rPr lang="en-AU" sz="2000" dirty="0">
                          <a:effectLst/>
                        </a:rPr>
                        <a:t>Limited quantity of freshwater fish</a:t>
                      </a:r>
                      <a:endParaRPr lang="en-GB" sz="2000" dirty="0">
                        <a:effectLst/>
                      </a:endParaRPr>
                    </a:p>
                    <a:p>
                      <a:pPr marL="0" marR="0">
                        <a:lnSpc>
                          <a:spcPct val="115000"/>
                        </a:lnSpc>
                        <a:spcBef>
                          <a:spcPts val="0"/>
                        </a:spcBef>
                        <a:spcAft>
                          <a:spcPts val="0"/>
                        </a:spcAft>
                      </a:pPr>
                      <a:r>
                        <a:rPr lang="en-AU" sz="2000" dirty="0">
                          <a:effectLst/>
                        </a:rPr>
                        <a:t>Water supplies polluted and cannot be drunk safely</a:t>
                      </a:r>
                      <a:endParaRPr lang="en-GB" sz="2000" dirty="0">
                        <a:effectLst/>
                      </a:endParaRPr>
                    </a:p>
                    <a:p>
                      <a:pPr marL="0" marR="0">
                        <a:lnSpc>
                          <a:spcPct val="115000"/>
                        </a:lnSpc>
                        <a:spcBef>
                          <a:spcPts val="0"/>
                        </a:spcBef>
                        <a:spcAft>
                          <a:spcPts val="0"/>
                        </a:spcAft>
                      </a:pPr>
                      <a:r>
                        <a:rPr lang="en-AU" sz="2000" dirty="0">
                          <a:effectLst/>
                        </a:rPr>
                        <a:t>No rain at the right time</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Fresh water </a:t>
                      </a:r>
                      <a:r>
                        <a:rPr lang="en-AU" sz="2000" b="1" dirty="0">
                          <a:effectLst/>
                        </a:rPr>
                        <a:t>30 </a:t>
                      </a:r>
                      <a:r>
                        <a:rPr lang="en-AU" sz="2000" dirty="0">
                          <a:effectLst/>
                        </a:rPr>
                        <a:t>feet down</a:t>
                      </a:r>
                      <a:endParaRPr lang="en-GB" sz="2000" dirty="0">
                        <a:effectLst/>
                      </a:endParaRPr>
                    </a:p>
                    <a:p>
                      <a:pPr marL="0" marR="0">
                        <a:lnSpc>
                          <a:spcPct val="115000"/>
                        </a:lnSpc>
                        <a:spcBef>
                          <a:spcPts val="0"/>
                        </a:spcBef>
                        <a:spcAft>
                          <a:spcPts val="0"/>
                        </a:spcAft>
                      </a:pPr>
                      <a:r>
                        <a:rPr lang="en-AU" sz="2000" dirty="0">
                          <a:effectLst/>
                        </a:rPr>
                        <a:t>Good fish supplies in local ponds and lakes</a:t>
                      </a:r>
                      <a:endParaRPr lang="en-GB" sz="2000" dirty="0">
                        <a:effectLst/>
                      </a:endParaRPr>
                    </a:p>
                    <a:p>
                      <a:pPr marL="0" marR="0">
                        <a:lnSpc>
                          <a:spcPct val="115000"/>
                        </a:lnSpc>
                        <a:spcBef>
                          <a:spcPts val="0"/>
                        </a:spcBef>
                        <a:spcAft>
                          <a:spcPts val="0"/>
                        </a:spcAft>
                      </a:pPr>
                      <a:r>
                        <a:rPr lang="en-AU" sz="2000" dirty="0">
                          <a:effectLst/>
                        </a:rPr>
                        <a:t>Local ponds and lakes had freshwater safe to drink</a:t>
                      </a:r>
                      <a:endParaRPr lang="en-GB" sz="2000" dirty="0">
                        <a:effectLst/>
                      </a:endParaRPr>
                    </a:p>
                    <a:p>
                      <a:pPr marL="0" marR="0">
                        <a:lnSpc>
                          <a:spcPct val="115000"/>
                        </a:lnSpc>
                        <a:spcBef>
                          <a:spcPts val="0"/>
                        </a:spcBef>
                        <a:spcAft>
                          <a:spcPts val="0"/>
                        </a:spcAft>
                      </a:pPr>
                      <a:r>
                        <a:rPr lang="en-AU" sz="2000" dirty="0">
                          <a:effectLst/>
                        </a:rPr>
                        <a:t>Received rain according to the season</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717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26013_537000026330512_439487259_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86200" y="-152400"/>
            <a:ext cx="5096468" cy="282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8600" y="2819400"/>
            <a:ext cx="6381395" cy="3875965"/>
          </a:xfrm>
          <a:prstGeom prst="rect">
            <a:avLst/>
          </a:prstGeom>
        </p:spPr>
      </p:pic>
      <p:sp>
        <p:nvSpPr>
          <p:cNvPr id="7" name="TextBox 6"/>
          <p:cNvSpPr txBox="1"/>
          <p:nvPr/>
        </p:nvSpPr>
        <p:spPr>
          <a:xfrm>
            <a:off x="7086600" y="3124200"/>
            <a:ext cx="1896068" cy="1477328"/>
          </a:xfrm>
          <a:prstGeom prst="rect">
            <a:avLst/>
          </a:prstGeom>
          <a:noFill/>
        </p:spPr>
        <p:txBody>
          <a:bodyPr wrap="square" rtlCol="0">
            <a:spAutoFit/>
          </a:bodyPr>
          <a:lstStyle/>
          <a:p>
            <a:r>
              <a:rPr lang="en-AU" dirty="0"/>
              <a:t>Water treatment as used at the Nadukuppam School, Tamil Nadu</a:t>
            </a:r>
            <a:endParaRPr lang="en-GB" dirty="0"/>
          </a:p>
        </p:txBody>
      </p:sp>
      <p:sp>
        <p:nvSpPr>
          <p:cNvPr id="3" name="TextBox 2"/>
          <p:cNvSpPr txBox="1"/>
          <p:nvPr/>
        </p:nvSpPr>
        <p:spPr>
          <a:xfrm>
            <a:off x="2438400" y="5257800"/>
            <a:ext cx="6858000" cy="1754326"/>
          </a:xfrm>
          <a:prstGeom prst="rect">
            <a:avLst/>
          </a:prstGeom>
          <a:noFill/>
        </p:spPr>
        <p:txBody>
          <a:bodyPr wrap="square" rtlCol="0">
            <a:spAutoFit/>
          </a:bodyPr>
          <a:lstStyle/>
          <a:p>
            <a:r>
              <a:rPr lang="en-AU" dirty="0"/>
              <a:t>Water treatment system uses a series of pond, each with different plants growing to provide specific filtration and then finally the water is returned to the soil in the vegetable and tree gardens at the school. The cartoon also from India explains very graphically what is happening to the water table.</a:t>
            </a:r>
            <a:endParaRPr lang="en-GB" dirty="0"/>
          </a:p>
          <a:p>
            <a:endParaRPr lang="en-GB" dirty="0"/>
          </a:p>
        </p:txBody>
      </p:sp>
    </p:spTree>
    <p:extLst>
      <p:ext uri="{BB962C8B-B14F-4D97-AF65-F5344CB8AC3E}">
        <p14:creationId xmlns:p14="http://schemas.microsoft.com/office/powerpoint/2010/main" val="258015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668" y="0"/>
            <a:ext cx="8288664" cy="6858000"/>
          </a:xfrm>
          <a:prstGeom prst="rect">
            <a:avLst/>
          </a:prstGeom>
        </p:spPr>
      </p:pic>
      <p:sp>
        <p:nvSpPr>
          <p:cNvPr id="3" name="TextBox 2"/>
          <p:cNvSpPr txBox="1"/>
          <p:nvPr/>
        </p:nvSpPr>
        <p:spPr>
          <a:xfrm>
            <a:off x="1028700" y="6368534"/>
            <a:ext cx="7086600" cy="369332"/>
          </a:xfrm>
          <a:prstGeom prst="rect">
            <a:avLst/>
          </a:prstGeom>
          <a:noFill/>
        </p:spPr>
        <p:txBody>
          <a:bodyPr wrap="square" rtlCol="0">
            <a:spAutoFit/>
          </a:bodyPr>
          <a:lstStyle/>
          <a:p>
            <a:r>
              <a:rPr lang="en-AU" dirty="0">
                <a:solidFill>
                  <a:schemeClr val="bg1"/>
                </a:solidFill>
              </a:rPr>
              <a:t>A student in Tamil Nadu drew his understanding of what is climate change</a:t>
            </a:r>
            <a:endParaRPr lang="en-GB" dirty="0">
              <a:solidFill>
                <a:schemeClr val="bg1"/>
              </a:solidFill>
            </a:endParaRPr>
          </a:p>
        </p:txBody>
      </p:sp>
    </p:spTree>
    <p:extLst>
      <p:ext uri="{BB962C8B-B14F-4D97-AF65-F5344CB8AC3E}">
        <p14:creationId xmlns:p14="http://schemas.microsoft.com/office/powerpoint/2010/main" val="131391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r>
              <a:rPr lang="en-AU" sz="2200" dirty="0"/>
              <a:t>Climate change is having severe impacts on the land on which people rely to feed their families, such as extreme weather events of droughts, floods, changing rainfall pattern and rising temperatures means land becomes drier and less fertile land where fewer crops survive each planting season, poorer soil health, increased water scarcity and less nutritious harvest overall</a:t>
            </a:r>
            <a:endParaRPr lang="en-GB" sz="22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52400" y="1828800"/>
            <a:ext cx="4035552" cy="3029712"/>
          </a:xfrm>
        </p:spPr>
      </p:pic>
      <p:pic>
        <p:nvPicPr>
          <p:cNvPr id="6" name="Content Placeholder 4"/>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3276600" y="4191000"/>
            <a:ext cx="3553691" cy="2521597"/>
          </a:xfrm>
          <a:prstGeom prst="rect">
            <a:avLst/>
          </a:prstGeom>
        </p:spPr>
      </p:pic>
      <p:pic>
        <p:nvPicPr>
          <p:cNvPr id="7" name="Picture 9" descr="100_101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a:xfrm>
            <a:off x="5181600" y="1676400"/>
            <a:ext cx="3791353" cy="25449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228600" y="4844365"/>
            <a:ext cx="3048000" cy="461665"/>
          </a:xfrm>
          <a:prstGeom prst="rect">
            <a:avLst/>
          </a:prstGeom>
          <a:noFill/>
        </p:spPr>
        <p:txBody>
          <a:bodyPr wrap="square" rtlCol="0">
            <a:spAutoFit/>
          </a:bodyPr>
          <a:lstStyle/>
          <a:p>
            <a:r>
              <a:rPr lang="en-AU" sz="2400" dirty="0"/>
              <a:t>Floods in Cambodia</a:t>
            </a:r>
            <a:endParaRPr lang="en-GB" sz="2400" dirty="0"/>
          </a:p>
        </p:txBody>
      </p:sp>
      <p:sp>
        <p:nvSpPr>
          <p:cNvPr id="10" name="TextBox 9"/>
          <p:cNvSpPr txBox="1"/>
          <p:nvPr/>
        </p:nvSpPr>
        <p:spPr>
          <a:xfrm>
            <a:off x="6934200" y="4221318"/>
            <a:ext cx="2038753" cy="1938992"/>
          </a:xfrm>
          <a:prstGeom prst="rect">
            <a:avLst/>
          </a:prstGeom>
          <a:noFill/>
        </p:spPr>
        <p:txBody>
          <a:bodyPr wrap="square" rtlCol="0">
            <a:spAutoFit/>
          </a:bodyPr>
          <a:lstStyle/>
          <a:p>
            <a:r>
              <a:rPr lang="en-AU" sz="2400" dirty="0"/>
              <a:t>Vaigai River in Tamil Nadu – a river and a road in the dry season</a:t>
            </a:r>
            <a:endParaRPr lang="en-GB" sz="2400" dirty="0"/>
          </a:p>
        </p:txBody>
      </p:sp>
    </p:spTree>
    <p:extLst>
      <p:ext uri="{BB962C8B-B14F-4D97-AF65-F5344CB8AC3E}">
        <p14:creationId xmlns:p14="http://schemas.microsoft.com/office/powerpoint/2010/main" val="2034370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495800" cy="1173162"/>
          </a:xfrm>
        </p:spPr>
        <p:txBody>
          <a:bodyPr>
            <a:normAutofit fontScale="90000"/>
          </a:bodyPr>
          <a:lstStyle/>
          <a:p>
            <a:pPr algn="l"/>
            <a:r>
              <a:rPr lang="en-AU" b="1" dirty="0"/>
              <a:t>Water Management </a:t>
            </a:r>
            <a:br>
              <a:rPr lang="en-AU" dirty="0"/>
            </a:br>
            <a:endParaRPr lang="en-GB"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2400" y="1066800"/>
            <a:ext cx="4572000" cy="3429000"/>
          </a:xfrm>
        </p:spPr>
      </p:pic>
      <p:pic>
        <p:nvPicPr>
          <p:cNvPr id="6"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595144" y="3359944"/>
            <a:ext cx="4038600" cy="2271712"/>
          </a:xfrm>
          <a:prstGeom prst="rect">
            <a:avLst/>
          </a:prstGeom>
        </p:spPr>
      </p:pic>
      <p:sp>
        <p:nvSpPr>
          <p:cNvPr id="7" name="TextBox 6">
            <a:extLst>
              <a:ext uri="{FF2B5EF4-FFF2-40B4-BE49-F238E27FC236}">
                <a16:creationId xmlns:a16="http://schemas.microsoft.com/office/drawing/2014/main" id="{1E2C73AE-A5F1-51E0-6998-BA6348DB8544}"/>
              </a:ext>
            </a:extLst>
          </p:cNvPr>
          <p:cNvSpPr txBox="1"/>
          <p:nvPr/>
        </p:nvSpPr>
        <p:spPr>
          <a:xfrm>
            <a:off x="1449388" y="4724400"/>
            <a:ext cx="5029200" cy="2308324"/>
          </a:xfrm>
          <a:prstGeom prst="rect">
            <a:avLst/>
          </a:prstGeom>
          <a:noFill/>
        </p:spPr>
        <p:txBody>
          <a:bodyPr wrap="square">
            <a:spAutoFit/>
          </a:bodyPr>
          <a:lstStyle/>
          <a:p>
            <a:pPr lvl="1"/>
            <a:r>
              <a:rPr kumimoji="0" lang="en-AU" sz="2400" b="0" i="0" u="none" strike="noStrike" kern="1200" cap="none" spc="0" normalizeH="0" baseline="0" noProof="0" dirty="0">
                <a:ln>
                  <a:noFill/>
                </a:ln>
                <a:solidFill>
                  <a:prstClr val="black"/>
                </a:solidFill>
                <a:effectLst/>
                <a:uLnTx/>
                <a:uFillTx/>
                <a:latin typeface="Calibri"/>
                <a:ea typeface="+mj-ea"/>
                <a:cs typeface="+mj-cs"/>
              </a:rPr>
              <a:t>Underground water storage tanks in Uganda. </a:t>
            </a:r>
            <a:r>
              <a:rPr lang="en-GB" sz="2400" dirty="0"/>
              <a:t>one example is digging a hole, lining it and then covering to prevent animals and children from falling in.  </a:t>
            </a:r>
          </a:p>
          <a:p>
            <a:pPr lvl="1"/>
            <a:endParaRPr lang="en-GB" sz="2400" dirty="0"/>
          </a:p>
        </p:txBody>
      </p:sp>
      <p:sp>
        <p:nvSpPr>
          <p:cNvPr id="8" name="TextBox 7">
            <a:extLst>
              <a:ext uri="{FF2B5EF4-FFF2-40B4-BE49-F238E27FC236}">
                <a16:creationId xmlns:a16="http://schemas.microsoft.com/office/drawing/2014/main" id="{2CF1756A-7D1B-E859-8ED7-04DEA65AE79D}"/>
              </a:ext>
            </a:extLst>
          </p:cNvPr>
          <p:cNvSpPr txBox="1"/>
          <p:nvPr/>
        </p:nvSpPr>
        <p:spPr>
          <a:xfrm>
            <a:off x="4800600" y="24110"/>
            <a:ext cx="4191000" cy="2246769"/>
          </a:xfrm>
          <a:prstGeom prst="rect">
            <a:avLst/>
          </a:prstGeom>
          <a:noFill/>
        </p:spPr>
        <p:txBody>
          <a:bodyPr wrap="square">
            <a:spAutoFit/>
          </a:bodyPr>
          <a:lstStyle/>
          <a:p>
            <a:r>
              <a:rPr lang="en-AU" sz="2000" dirty="0"/>
              <a:t>Students in Tamil Nadu learning how to care for the natural waterways,</a:t>
            </a:r>
            <a:r>
              <a:rPr lang="en-GB" sz="2000" dirty="0"/>
              <a:t> which are open storage systems. Care needs to be taken to prevent encroachment by farmers planting crops and trees, or erecting fences to restrict access to the water. </a:t>
            </a:r>
          </a:p>
        </p:txBody>
      </p:sp>
    </p:spTree>
    <p:extLst>
      <p:ext uri="{BB962C8B-B14F-4D97-AF65-F5344CB8AC3E}">
        <p14:creationId xmlns:p14="http://schemas.microsoft.com/office/powerpoint/2010/main" val="108275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925" y="762000"/>
            <a:ext cx="3360550" cy="2520413"/>
          </a:xfrm>
          <a:prstGeom prst="rect">
            <a:avLst/>
          </a:prstGeom>
        </p:spPr>
      </p:pic>
      <p:pic>
        <p:nvPicPr>
          <p:cNvPr id="6" name="Content Placeholder 5"/>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886200" y="2876550"/>
            <a:ext cx="5044017" cy="3783013"/>
          </a:xfrm>
        </p:spPr>
      </p:pic>
      <p:sp>
        <p:nvSpPr>
          <p:cNvPr id="7" name="TextBox 6"/>
          <p:cNvSpPr txBox="1"/>
          <p:nvPr/>
        </p:nvSpPr>
        <p:spPr>
          <a:xfrm>
            <a:off x="3962400" y="1068099"/>
            <a:ext cx="4267200" cy="1569660"/>
          </a:xfrm>
          <a:prstGeom prst="rect">
            <a:avLst/>
          </a:prstGeom>
          <a:noFill/>
        </p:spPr>
        <p:txBody>
          <a:bodyPr wrap="square" rtlCol="0">
            <a:spAutoFit/>
          </a:bodyPr>
          <a:lstStyle/>
          <a:p>
            <a:r>
              <a:rPr lang="en-AU" sz="2400" dirty="0"/>
              <a:t>Still in Uganda, sometimes underground pits to store water are covered, providing place for food storage</a:t>
            </a:r>
            <a:endParaRPr lang="en-GB" sz="2400" dirty="0"/>
          </a:p>
        </p:txBody>
      </p:sp>
      <p:sp>
        <p:nvSpPr>
          <p:cNvPr id="8" name="TextBox 7">
            <a:extLst>
              <a:ext uri="{FF2B5EF4-FFF2-40B4-BE49-F238E27FC236}">
                <a16:creationId xmlns:a16="http://schemas.microsoft.com/office/drawing/2014/main" id="{DDB17449-F515-A3E8-348C-736B5ECF934A}"/>
              </a:ext>
            </a:extLst>
          </p:cNvPr>
          <p:cNvSpPr txBox="1"/>
          <p:nvPr/>
        </p:nvSpPr>
        <p:spPr>
          <a:xfrm>
            <a:off x="152400" y="3200400"/>
            <a:ext cx="3657600" cy="3170099"/>
          </a:xfrm>
          <a:prstGeom prst="rect">
            <a:avLst/>
          </a:prstGeom>
          <a:noFill/>
        </p:spPr>
        <p:txBody>
          <a:bodyPr wrap="square">
            <a:spAutoFit/>
          </a:bodyPr>
          <a:lstStyle/>
          <a:p>
            <a:r>
              <a:rPr lang="en-AU" sz="2000" dirty="0"/>
              <a:t>Contour farming, using the land to hold water and plant on the low side for maximum water utilisation. </a:t>
            </a:r>
            <a:r>
              <a:rPr lang="en-GB" sz="2000" dirty="0"/>
              <a:t>Farmers with small parcels of land are encouraged to use sack gardens, vertical gardens and other devices to grow enough for the family’s needs. </a:t>
            </a:r>
          </a:p>
          <a:p>
            <a:endParaRPr lang="en-GB" sz="2000" dirty="0"/>
          </a:p>
        </p:txBody>
      </p:sp>
    </p:spTree>
    <p:extLst>
      <p:ext uri="{BB962C8B-B14F-4D97-AF65-F5344CB8AC3E}">
        <p14:creationId xmlns:p14="http://schemas.microsoft.com/office/powerpoint/2010/main" val="69634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402" y="2133600"/>
            <a:ext cx="4764301" cy="3683000"/>
          </a:xfrm>
          <a:prstGeom prst="rect">
            <a:avLst/>
          </a:prstGeom>
        </p:spPr>
      </p:pic>
      <p:sp>
        <p:nvSpPr>
          <p:cNvPr id="3" name="TextBox 2"/>
          <p:cNvSpPr txBox="1"/>
          <p:nvPr/>
        </p:nvSpPr>
        <p:spPr>
          <a:xfrm>
            <a:off x="533400" y="232708"/>
            <a:ext cx="7772400" cy="1938992"/>
          </a:xfrm>
          <a:prstGeom prst="rect">
            <a:avLst/>
          </a:prstGeom>
          <a:noFill/>
        </p:spPr>
        <p:txBody>
          <a:bodyPr wrap="square" rtlCol="0">
            <a:spAutoFit/>
          </a:bodyPr>
          <a:lstStyle/>
          <a:p>
            <a:r>
              <a:rPr lang="en-GB" sz="2400" dirty="0"/>
              <a:t>QSA’s completed project in Zimbabwe worked with the local partner to develop a way of accessing low level water from the river during the dry season.  </a:t>
            </a:r>
            <a:r>
              <a:rPr lang="en-AU" sz="2400" dirty="0"/>
              <a:t>Accessing water from rivers using solar powered pumps means everyone can have access to water</a:t>
            </a:r>
            <a:endParaRPr lang="en-GB" sz="2400" dirty="0"/>
          </a:p>
        </p:txBody>
      </p:sp>
      <p:pic>
        <p:nvPicPr>
          <p:cNvPr id="4"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635625" y="2460625"/>
            <a:ext cx="3835400" cy="2876550"/>
          </a:xfrm>
          <a:prstGeom prst="rect">
            <a:avLst/>
          </a:prstGeom>
        </p:spPr>
      </p:pic>
      <p:sp>
        <p:nvSpPr>
          <p:cNvPr id="6" name="TextBox 5"/>
          <p:cNvSpPr txBox="1"/>
          <p:nvPr/>
        </p:nvSpPr>
        <p:spPr>
          <a:xfrm>
            <a:off x="190500" y="5657671"/>
            <a:ext cx="8610600" cy="1200329"/>
          </a:xfrm>
          <a:prstGeom prst="rect">
            <a:avLst/>
          </a:prstGeom>
          <a:noFill/>
        </p:spPr>
        <p:txBody>
          <a:bodyPr wrap="square" rtlCol="0">
            <a:spAutoFit/>
          </a:bodyPr>
          <a:lstStyle/>
          <a:p>
            <a:r>
              <a:rPr lang="en-GB" dirty="0"/>
              <a:t>QSA has been supporting communities to use solar panels in Cambodia and India, to increase street lighting, home lighting to enable students to do their homework safer than using kerosene lamps, and solar torches. As technology has increased, so has the knowledge and ability of such devices to be locally repaired and maintained.</a:t>
            </a:r>
          </a:p>
        </p:txBody>
      </p:sp>
    </p:spTree>
    <p:extLst>
      <p:ext uri="{BB962C8B-B14F-4D97-AF65-F5344CB8AC3E}">
        <p14:creationId xmlns:p14="http://schemas.microsoft.com/office/powerpoint/2010/main" val="2970119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AU" sz="3600" b="1" dirty="0"/>
              <a:t>Soil Conservation</a:t>
            </a:r>
            <a:endParaRPr lang="en-GB" sz="3600" b="1"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0" y="2005806"/>
            <a:ext cx="4495800" cy="3371850"/>
          </a:xfrm>
        </p:spPr>
      </p:pic>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648200" y="2057400"/>
            <a:ext cx="4427008" cy="3320256"/>
          </a:xfrm>
        </p:spPr>
      </p:pic>
      <p:sp>
        <p:nvSpPr>
          <p:cNvPr id="7" name="TextBox 6">
            <a:extLst>
              <a:ext uri="{FF2B5EF4-FFF2-40B4-BE49-F238E27FC236}">
                <a16:creationId xmlns:a16="http://schemas.microsoft.com/office/drawing/2014/main" id="{B7C2D0DB-7DF1-320F-56B1-22525359711E}"/>
              </a:ext>
            </a:extLst>
          </p:cNvPr>
          <p:cNvSpPr txBox="1"/>
          <p:nvPr/>
        </p:nvSpPr>
        <p:spPr>
          <a:xfrm>
            <a:off x="457200" y="1157178"/>
            <a:ext cx="8077200" cy="523220"/>
          </a:xfrm>
          <a:prstGeom prst="rect">
            <a:avLst/>
          </a:prstGeom>
          <a:noFill/>
        </p:spPr>
        <p:txBody>
          <a:bodyPr wrap="square">
            <a:spAutoFit/>
          </a:bodyPr>
          <a:lstStyle/>
          <a:p>
            <a:r>
              <a:rPr lang="en-AU" sz="2800" dirty="0"/>
              <a:t>Intercropping to get maximum use from the soil</a:t>
            </a:r>
            <a:endParaRPr lang="en-GB" sz="2800" dirty="0"/>
          </a:p>
        </p:txBody>
      </p:sp>
      <p:sp>
        <p:nvSpPr>
          <p:cNvPr id="3" name="TextBox 2"/>
          <p:cNvSpPr txBox="1"/>
          <p:nvPr/>
        </p:nvSpPr>
        <p:spPr>
          <a:xfrm>
            <a:off x="228600" y="5257800"/>
            <a:ext cx="8686800" cy="1754326"/>
          </a:xfrm>
          <a:prstGeom prst="rect">
            <a:avLst/>
          </a:prstGeom>
          <a:noFill/>
        </p:spPr>
        <p:txBody>
          <a:bodyPr wrap="square" rtlCol="0">
            <a:spAutoFit/>
          </a:bodyPr>
          <a:lstStyle/>
          <a:p>
            <a:r>
              <a:rPr lang="en-AU" dirty="0"/>
              <a:t>Significant crops are bananas, which in recent years, new varieties are being trialled, and then between the trees, other crops can be grown as bananas do not provide a wide canopy to restrict sunlight. Other examples would be climbing beans supported by sweet corn for example, provided the soil has been enriched by compost to cope with heavy demands, and adequate water resources close by, which is why contour ground work is so important.</a:t>
            </a:r>
            <a:endParaRPr lang="en-GB" dirty="0"/>
          </a:p>
        </p:txBody>
      </p:sp>
    </p:spTree>
    <p:extLst>
      <p:ext uri="{BB962C8B-B14F-4D97-AF65-F5344CB8AC3E}">
        <p14:creationId xmlns:p14="http://schemas.microsoft.com/office/powerpoint/2010/main" val="2560831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A9C4D1-9230-3A2E-67FE-3404FE0186B0}"/>
              </a:ext>
            </a:extLst>
          </p:cNvPr>
          <p:cNvSpPr txBox="1"/>
          <p:nvPr/>
        </p:nvSpPr>
        <p:spPr>
          <a:xfrm>
            <a:off x="4495798" y="66675"/>
            <a:ext cx="4533902" cy="3108543"/>
          </a:xfrm>
          <a:prstGeom prst="rect">
            <a:avLst/>
          </a:prstGeom>
          <a:noFill/>
        </p:spPr>
        <p:txBody>
          <a:bodyPr wrap="square">
            <a:spAutoFit/>
          </a:bodyPr>
          <a:lstStyle/>
          <a:p>
            <a:r>
              <a:rPr lang="en-GB" sz="2400" dirty="0"/>
              <a:t>Minimal soil disturbance is done by mulching the gardens to minimize moisture loss and control of weed sprout at the same time decomposing mulch improves on soil fertility. In addition, land tilling is discouraged during dry spell to reduce loss of moisture</a:t>
            </a:r>
          </a:p>
        </p:txBody>
      </p:sp>
      <p:pic>
        <p:nvPicPr>
          <p:cNvPr id="11" name="Picture 10">
            <a:extLst>
              <a:ext uri="{FF2B5EF4-FFF2-40B4-BE49-F238E27FC236}">
                <a16:creationId xmlns:a16="http://schemas.microsoft.com/office/drawing/2014/main" id="{BC6BD544-DB32-51D0-EE27-553B6BCA2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6675"/>
            <a:ext cx="4495798" cy="3371849"/>
          </a:xfrm>
          <a:prstGeom prst="rect">
            <a:avLst/>
          </a:prstGeom>
        </p:spPr>
      </p:pic>
      <p:pic>
        <p:nvPicPr>
          <p:cNvPr id="13" name="Picture 12" descr="A picture containing cup, outdoor, drink&#10;&#10;Description automatically generated">
            <a:extLst>
              <a:ext uri="{FF2B5EF4-FFF2-40B4-BE49-F238E27FC236}">
                <a16:creationId xmlns:a16="http://schemas.microsoft.com/office/drawing/2014/main" id="{76D73FA8-61C8-8D26-D2EA-345F07782E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6200" y="3175218"/>
            <a:ext cx="5143500" cy="3670082"/>
          </a:xfrm>
          <a:prstGeom prst="rect">
            <a:avLst/>
          </a:prstGeom>
        </p:spPr>
      </p:pic>
      <p:sp>
        <p:nvSpPr>
          <p:cNvPr id="2" name="TextBox 1"/>
          <p:cNvSpPr txBox="1"/>
          <p:nvPr/>
        </p:nvSpPr>
        <p:spPr>
          <a:xfrm>
            <a:off x="304800" y="4667368"/>
            <a:ext cx="3429000" cy="1938992"/>
          </a:xfrm>
          <a:prstGeom prst="rect">
            <a:avLst/>
          </a:prstGeom>
          <a:noFill/>
        </p:spPr>
        <p:txBody>
          <a:bodyPr wrap="square" rtlCol="0">
            <a:spAutoFit/>
          </a:bodyPr>
          <a:lstStyle/>
          <a:p>
            <a:r>
              <a:rPr lang="en-GB" sz="2400" dirty="0"/>
              <a:t>Fermented </a:t>
            </a:r>
            <a:r>
              <a:rPr lang="en-GB" sz="2400" dirty="0" err="1"/>
              <a:t>Bokashi</a:t>
            </a:r>
            <a:r>
              <a:rPr lang="en-GB" sz="2400" dirty="0"/>
              <a:t> Fertilizer – using organic fertilizers that farmers can make themselves using local ingredients. </a:t>
            </a:r>
          </a:p>
        </p:txBody>
      </p:sp>
    </p:spTree>
    <p:extLst>
      <p:ext uri="{BB962C8B-B14F-4D97-AF65-F5344CB8AC3E}">
        <p14:creationId xmlns:p14="http://schemas.microsoft.com/office/powerpoint/2010/main" val="297296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153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92" y="77331"/>
            <a:ext cx="3261271" cy="859812"/>
          </a:xfrm>
        </p:spPr>
        <p:txBody>
          <a:bodyPr>
            <a:normAutofit/>
          </a:bodyPr>
          <a:lstStyle/>
          <a:p>
            <a:pPr algn="l"/>
            <a:r>
              <a:rPr lang="en-AU" sz="4000" b="1" dirty="0"/>
              <a:t>Training</a:t>
            </a:r>
            <a:endParaRPr lang="en-GB" sz="4000" b="1" dirty="0"/>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rot="16200000">
            <a:off x="3707" y="2206093"/>
            <a:ext cx="4168256" cy="3261270"/>
          </a:xfrm>
        </p:spPr>
      </p:pic>
      <p:pic>
        <p:nvPicPr>
          <p:cNvPr id="7" name="Content Placeholder 6"/>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267200" y="2895600"/>
            <a:ext cx="4731808" cy="3548856"/>
          </a:xfrm>
        </p:spPr>
      </p:pic>
      <p:sp>
        <p:nvSpPr>
          <p:cNvPr id="6" name="TextBox 5">
            <a:extLst>
              <a:ext uri="{FF2B5EF4-FFF2-40B4-BE49-F238E27FC236}">
                <a16:creationId xmlns:a16="http://schemas.microsoft.com/office/drawing/2014/main" id="{AF44EB9B-21EB-8704-EA00-87D72E4AD230}"/>
              </a:ext>
            </a:extLst>
          </p:cNvPr>
          <p:cNvSpPr txBox="1"/>
          <p:nvPr/>
        </p:nvSpPr>
        <p:spPr>
          <a:xfrm>
            <a:off x="4114800" y="648831"/>
            <a:ext cx="4731808" cy="2246769"/>
          </a:xfrm>
          <a:prstGeom prst="rect">
            <a:avLst/>
          </a:prstGeom>
          <a:noFill/>
        </p:spPr>
        <p:txBody>
          <a:bodyPr wrap="square">
            <a:spAutoFit/>
          </a:bodyPr>
          <a:lstStyle/>
          <a:p>
            <a:r>
              <a:rPr lang="en-AU" sz="2800" dirty="0"/>
              <a:t>Training to: </a:t>
            </a:r>
          </a:p>
          <a:p>
            <a:pPr marL="457200" indent="-457200">
              <a:buFont typeface="Arial" panose="020B0604020202020204" pitchFamily="34" charset="0"/>
              <a:buChar char="•"/>
            </a:pPr>
            <a:r>
              <a:rPr lang="en-AU" sz="2800" dirty="0"/>
              <a:t>improve nutrition in the diet; and </a:t>
            </a:r>
          </a:p>
          <a:p>
            <a:pPr marL="457200" indent="-457200">
              <a:buFont typeface="Arial" panose="020B0604020202020204" pitchFamily="34" charset="0"/>
              <a:buChar char="•"/>
            </a:pPr>
            <a:r>
              <a:rPr lang="en-AU" sz="2800" dirty="0"/>
              <a:t>how to grow food to increase yields</a:t>
            </a:r>
            <a:endParaRPr lang="en-GB" sz="2800" dirty="0"/>
          </a:p>
        </p:txBody>
      </p:sp>
    </p:spTree>
    <p:extLst>
      <p:ext uri="{BB962C8B-B14F-4D97-AF65-F5344CB8AC3E}">
        <p14:creationId xmlns:p14="http://schemas.microsoft.com/office/powerpoint/2010/main" val="62461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 Jude Family Projects, Uganda</a:t>
            </a:r>
            <a:endParaRPr lang="en-GB" dirty="0"/>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143000" y="1447800"/>
            <a:ext cx="6805959" cy="3644900"/>
          </a:xfrm>
        </p:spPr>
      </p:pic>
      <p:sp>
        <p:nvSpPr>
          <p:cNvPr id="3" name="TextBox 2"/>
          <p:cNvSpPr txBox="1"/>
          <p:nvPr/>
        </p:nvSpPr>
        <p:spPr>
          <a:xfrm>
            <a:off x="1143000" y="5378966"/>
            <a:ext cx="6781800" cy="1938992"/>
          </a:xfrm>
          <a:prstGeom prst="rect">
            <a:avLst/>
          </a:prstGeom>
          <a:noFill/>
        </p:spPr>
        <p:txBody>
          <a:bodyPr wrap="square" rtlCol="0">
            <a:spAutoFit/>
          </a:bodyPr>
          <a:lstStyle/>
          <a:p>
            <a:r>
              <a:rPr lang="en-GB" sz="2400" dirty="0"/>
              <a:t>From one Ugandan partner, St Jude, an example that climate change mitigation and adaptation is locally led and is an underlying principle of all their projects.  </a:t>
            </a:r>
          </a:p>
          <a:p>
            <a:endParaRPr lang="en-GB" sz="2400" dirty="0"/>
          </a:p>
          <a:p>
            <a:pPr algn="ctr"/>
            <a:endParaRPr lang="en-GB" sz="2400" dirty="0"/>
          </a:p>
        </p:txBody>
      </p:sp>
    </p:spTree>
    <p:extLst>
      <p:ext uri="{BB962C8B-B14F-4D97-AF65-F5344CB8AC3E}">
        <p14:creationId xmlns:p14="http://schemas.microsoft.com/office/powerpoint/2010/main" val="57388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94B4-EB9C-CAAD-BFC0-1D6DFE6A18FF}"/>
              </a:ext>
            </a:extLst>
          </p:cNvPr>
          <p:cNvSpPr>
            <a:spLocks noGrp="1"/>
          </p:cNvSpPr>
          <p:nvPr>
            <p:ph type="title"/>
          </p:nvPr>
        </p:nvSpPr>
        <p:spPr/>
        <p:txBody>
          <a:bodyPr/>
          <a:lstStyle/>
          <a:p>
            <a:r>
              <a:rPr lang="en-GB" dirty="0"/>
              <a:t>Project Theory of Change</a:t>
            </a:r>
          </a:p>
        </p:txBody>
      </p:sp>
      <p:pic>
        <p:nvPicPr>
          <p:cNvPr id="4" name="Content Placeholder 3">
            <a:extLst>
              <a:ext uri="{FF2B5EF4-FFF2-40B4-BE49-F238E27FC236}">
                <a16:creationId xmlns:a16="http://schemas.microsoft.com/office/drawing/2014/main" id="{71B451AD-1413-E89C-7F3A-38D88E7BC683}"/>
              </a:ext>
            </a:extLst>
          </p:cNvPr>
          <p:cNvPicPr>
            <a:picLocks noGrp="1" noChangeAspect="1"/>
          </p:cNvPicPr>
          <p:nvPr>
            <p:ph idx="1"/>
          </p:nvPr>
        </p:nvPicPr>
        <p:blipFill>
          <a:blip r:embed="rId3"/>
          <a:stretch>
            <a:fillRect/>
          </a:stretch>
        </p:blipFill>
        <p:spPr>
          <a:xfrm>
            <a:off x="0" y="1828801"/>
            <a:ext cx="9278886" cy="3886200"/>
          </a:xfrm>
          <a:prstGeom prst="rect">
            <a:avLst/>
          </a:prstGeom>
        </p:spPr>
      </p:pic>
      <p:sp>
        <p:nvSpPr>
          <p:cNvPr id="5" name="TextBox 4">
            <a:extLst>
              <a:ext uri="{FF2B5EF4-FFF2-40B4-BE49-F238E27FC236}">
                <a16:creationId xmlns:a16="http://schemas.microsoft.com/office/drawing/2014/main" id="{BB20A1C7-5C78-A41D-9A4E-871E3B8DA034}"/>
              </a:ext>
            </a:extLst>
          </p:cNvPr>
          <p:cNvSpPr txBox="1"/>
          <p:nvPr/>
        </p:nvSpPr>
        <p:spPr>
          <a:xfrm>
            <a:off x="1219200" y="6126164"/>
            <a:ext cx="6546548" cy="369332"/>
          </a:xfrm>
          <a:prstGeom prst="rect">
            <a:avLst/>
          </a:prstGeom>
          <a:noFill/>
        </p:spPr>
        <p:txBody>
          <a:bodyPr wrap="square" rtlCol="0">
            <a:spAutoFit/>
          </a:bodyPr>
          <a:lstStyle/>
          <a:p>
            <a:r>
              <a:rPr lang="en-GB" dirty="0"/>
              <a:t>Underlying principles are St Jude’s vision, mission and core values</a:t>
            </a:r>
          </a:p>
        </p:txBody>
      </p:sp>
    </p:spTree>
    <p:extLst>
      <p:ext uri="{BB962C8B-B14F-4D97-AF65-F5344CB8AC3E}">
        <p14:creationId xmlns:p14="http://schemas.microsoft.com/office/powerpoint/2010/main" val="236971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IPCC defines climate change as</a:t>
            </a:r>
            <a:endParaRPr lang="en-GB" dirty="0"/>
          </a:p>
        </p:txBody>
      </p:sp>
      <p:sp>
        <p:nvSpPr>
          <p:cNvPr id="3" name="Content Placeholder 2"/>
          <p:cNvSpPr>
            <a:spLocks noGrp="1"/>
          </p:cNvSpPr>
          <p:nvPr>
            <p:ph idx="1"/>
          </p:nvPr>
        </p:nvSpPr>
        <p:spPr>
          <a:xfrm>
            <a:off x="609600" y="1295400"/>
            <a:ext cx="8229600" cy="4525963"/>
          </a:xfrm>
        </p:spPr>
        <p:txBody>
          <a:bodyPr/>
          <a:lstStyle/>
          <a:p>
            <a:r>
              <a:rPr lang="en-AU" sz="2800" dirty="0"/>
              <a:t>the change in the state of the climate that can be identified by changes in the mean and/or the variability of its properties, and that persists for an extended period, typically decades or longer.  2013</a:t>
            </a:r>
          </a:p>
          <a:p>
            <a:r>
              <a:rPr lang="en-AU" sz="2800" dirty="0"/>
              <a:t>Every week a new country or corporation announces a target to achieve ‘net zero’ carbon emissions.... [However].... Without clear definition, they risk being dangerous distractions that gamble with the planet’s future’.  </a:t>
            </a:r>
            <a:r>
              <a:rPr lang="en-AU" sz="2800" b="1" dirty="0"/>
              <a:t>Oxfam August 2021</a:t>
            </a:r>
          </a:p>
          <a:p>
            <a:endParaRPr lang="en-GB" dirty="0"/>
          </a:p>
        </p:txBody>
      </p:sp>
    </p:spTree>
    <p:extLst>
      <p:ext uri="{BB962C8B-B14F-4D97-AF65-F5344CB8AC3E}">
        <p14:creationId xmlns:p14="http://schemas.microsoft.com/office/powerpoint/2010/main" val="2852218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52400"/>
            <a:ext cx="8686800" cy="5539978"/>
          </a:xfrm>
          <a:prstGeom prst="rect">
            <a:avLst/>
          </a:prstGeom>
        </p:spPr>
        <p:txBody>
          <a:bodyPr wrap="square">
            <a:spAutoFit/>
          </a:bodyPr>
          <a:lstStyle/>
          <a:p>
            <a:r>
              <a:rPr lang="en-GB" sz="2000" dirty="0"/>
              <a:t>To briefly explain what is a theory of change. It is a powerful thinking tool that helps to consider how intended changes can best be achieved, it shows the story of how the project will work to bring the change. The key word is change, as it is showing intended changes, not a sequence of events.   </a:t>
            </a:r>
          </a:p>
          <a:p>
            <a:endParaRPr lang="en-GB" sz="2000" dirty="0"/>
          </a:p>
          <a:p>
            <a:r>
              <a:rPr lang="en-GB" sz="2000" dirty="0"/>
              <a:t>It can also be used help measure and draw out insights, evaluate and adapt our work as well as report on progress. </a:t>
            </a:r>
          </a:p>
          <a:p>
            <a:r>
              <a:rPr lang="en-GB" sz="2000" dirty="0"/>
              <a:t>The core purpose of this approach is to help us come to a more fully shared understanding of how desired outcomes might best be achieved. </a:t>
            </a:r>
          </a:p>
          <a:p>
            <a:endParaRPr lang="en-GB" sz="2000" dirty="0"/>
          </a:p>
          <a:p>
            <a:r>
              <a:rPr lang="en-GB" sz="2000" dirty="0"/>
              <a:t>QSA assesses each of its projects in regards to manage environmental risks and impact, do no harm, protect and maintain the health, diversity and productivity of natural habitats, provide improved environmental outcomes.  The project design must consider climate change in terms of adaptation (responding to impacts) as well as mitigation (addressing the cause).</a:t>
            </a:r>
          </a:p>
          <a:p>
            <a:endParaRPr lang="en-GB" dirty="0"/>
          </a:p>
          <a:p>
            <a:endParaRPr lang="en-GB" dirty="0"/>
          </a:p>
          <a:p>
            <a:endParaRPr lang="en-GB" dirty="0"/>
          </a:p>
        </p:txBody>
      </p:sp>
    </p:spTree>
    <p:extLst>
      <p:ext uri="{BB962C8B-B14F-4D97-AF65-F5344CB8AC3E}">
        <p14:creationId xmlns:p14="http://schemas.microsoft.com/office/powerpoint/2010/main" val="296664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76670"/>
            <a:ext cx="9144000" cy="6104659"/>
          </a:xfrm>
          <a:prstGeom prst="rect">
            <a:avLst/>
          </a:prstGeom>
        </p:spPr>
      </p:pic>
      <p:sp>
        <p:nvSpPr>
          <p:cNvPr id="3" name="TextBox 2"/>
          <p:cNvSpPr txBox="1"/>
          <p:nvPr/>
        </p:nvSpPr>
        <p:spPr>
          <a:xfrm>
            <a:off x="6324600" y="609600"/>
            <a:ext cx="2743200" cy="923330"/>
          </a:xfrm>
          <a:prstGeom prst="rect">
            <a:avLst/>
          </a:prstGeom>
          <a:noFill/>
        </p:spPr>
        <p:txBody>
          <a:bodyPr wrap="square" rtlCol="0">
            <a:spAutoFit/>
          </a:bodyPr>
          <a:lstStyle/>
          <a:p>
            <a:r>
              <a:rPr lang="en-GB" dirty="0">
                <a:solidFill>
                  <a:schemeClr val="bg1"/>
                </a:solidFill>
              </a:rPr>
              <a:t>This shows a local farmer’s understanding of the project’s outcomes. </a:t>
            </a:r>
          </a:p>
        </p:txBody>
      </p:sp>
    </p:spTree>
    <p:extLst>
      <p:ext uri="{BB962C8B-B14F-4D97-AF65-F5344CB8AC3E}">
        <p14:creationId xmlns:p14="http://schemas.microsoft.com/office/powerpoint/2010/main" val="2628544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 y="838200"/>
            <a:ext cx="6934200" cy="5200650"/>
          </a:xfrm>
          <a:prstGeom prst="rect">
            <a:avLst/>
          </a:prstGeom>
        </p:spPr>
      </p:pic>
      <p:sp>
        <p:nvSpPr>
          <p:cNvPr id="3" name="TextBox 2"/>
          <p:cNvSpPr txBox="1"/>
          <p:nvPr/>
        </p:nvSpPr>
        <p:spPr>
          <a:xfrm>
            <a:off x="304800" y="6054674"/>
            <a:ext cx="8534400" cy="830997"/>
          </a:xfrm>
          <a:prstGeom prst="rect">
            <a:avLst/>
          </a:prstGeom>
          <a:noFill/>
        </p:spPr>
        <p:txBody>
          <a:bodyPr wrap="square" rtlCol="0">
            <a:spAutoFit/>
          </a:bodyPr>
          <a:lstStyle/>
          <a:p>
            <a:r>
              <a:rPr lang="en-AU" sz="2400" dirty="0"/>
              <a:t>And finally, from Pitchandikulam Bio Resource Centre, Tami Nadu – the earth in caring hands. Thank you Friends.</a:t>
            </a:r>
          </a:p>
        </p:txBody>
      </p:sp>
    </p:spTree>
    <p:extLst>
      <p:ext uri="{BB962C8B-B14F-4D97-AF65-F5344CB8AC3E}">
        <p14:creationId xmlns:p14="http://schemas.microsoft.com/office/powerpoint/2010/main" val="2305820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Quaker Service Australia</a:t>
            </a:r>
            <a:endParaRPr lang="en-GB" dirty="0"/>
          </a:p>
        </p:txBody>
      </p:sp>
      <p:sp>
        <p:nvSpPr>
          <p:cNvPr id="3" name="Content Placeholder 2"/>
          <p:cNvSpPr>
            <a:spLocks noGrp="1"/>
          </p:cNvSpPr>
          <p:nvPr>
            <p:ph idx="1"/>
          </p:nvPr>
        </p:nvSpPr>
        <p:spPr/>
        <p:txBody>
          <a:bodyPr/>
          <a:lstStyle/>
          <a:p>
            <a:r>
              <a:rPr lang="en-AU" dirty="0">
                <a:hlinkClick r:id="rId2"/>
              </a:rPr>
              <a:t>www.qsa.org.au</a:t>
            </a:r>
            <a:endParaRPr lang="en-AU" dirty="0"/>
          </a:p>
          <a:p>
            <a:r>
              <a:rPr lang="en-AU" dirty="0"/>
              <a:t>Unit 14, 43-53 Bridge Road, Stanmore NSW 2048</a:t>
            </a:r>
          </a:p>
          <a:p>
            <a:r>
              <a:rPr lang="en-AU" dirty="0">
                <a:hlinkClick r:id="rId3"/>
              </a:rPr>
              <a:t>administration@qsa.org.au</a:t>
            </a:r>
            <a:endParaRPr lang="en-AU" dirty="0"/>
          </a:p>
          <a:p>
            <a:r>
              <a:rPr lang="en-GB" dirty="0"/>
              <a:t>facebook.com/</a:t>
            </a:r>
            <a:r>
              <a:rPr lang="en-GB" dirty="0" err="1"/>
              <a:t>quakerserviceaustralia</a:t>
            </a:r>
            <a:endParaRPr lang="en-GB" dirty="0"/>
          </a:p>
          <a:p>
            <a:r>
              <a:rPr lang="en-AU" dirty="0"/>
              <a:t>02 8054 0400</a:t>
            </a:r>
            <a:endParaRPr lang="en-GB" dirty="0"/>
          </a:p>
          <a:p>
            <a:pPr marL="0" indent="0" algn="ctr">
              <a:buNone/>
            </a:pPr>
            <a:r>
              <a:rPr lang="en-GB" dirty="0"/>
              <a:t> Thank you Friends</a:t>
            </a:r>
          </a:p>
          <a:p>
            <a:endParaRPr lang="en-GB" dirty="0"/>
          </a:p>
        </p:txBody>
      </p:sp>
    </p:spTree>
    <p:extLst>
      <p:ext uri="{BB962C8B-B14F-4D97-AF65-F5344CB8AC3E}">
        <p14:creationId xmlns:p14="http://schemas.microsoft.com/office/powerpoint/2010/main" val="179381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ED6C0D-C4F0-4495-97FB-FB283CDFE9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5894" y="2362200"/>
            <a:ext cx="5252322" cy="3705537"/>
          </a:xfrm>
          <a:prstGeom prst="rect">
            <a:avLst/>
          </a:prstGeom>
        </p:spPr>
      </p:pic>
      <p:sp>
        <p:nvSpPr>
          <p:cNvPr id="3" name="Rectangle 2"/>
          <p:cNvSpPr/>
          <p:nvPr/>
        </p:nvSpPr>
        <p:spPr>
          <a:xfrm>
            <a:off x="1219200" y="762000"/>
            <a:ext cx="7239000" cy="523220"/>
          </a:xfrm>
          <a:prstGeom prst="rect">
            <a:avLst/>
          </a:prstGeom>
        </p:spPr>
        <p:txBody>
          <a:bodyPr wrap="square">
            <a:spAutoFit/>
          </a:bodyPr>
          <a:lstStyle/>
          <a:p>
            <a:r>
              <a:rPr lang="en-AU" sz="2800" kern="0" dirty="0">
                <a:latin typeface="Calibri" panose="020F0502020204030204" pitchFamily="34" charset="0"/>
                <a:cs typeface="Times New Roman" panose="02020603050405020304" pitchFamily="18" charset="0"/>
              </a:rPr>
              <a:t>ANCP Climate Change Contribution</a:t>
            </a:r>
            <a:endParaRPr lang="en-GB" sz="2800" dirty="0"/>
          </a:p>
        </p:txBody>
      </p:sp>
      <p:sp>
        <p:nvSpPr>
          <p:cNvPr id="4" name="Rectangle 3"/>
          <p:cNvSpPr/>
          <p:nvPr/>
        </p:nvSpPr>
        <p:spPr>
          <a:xfrm>
            <a:off x="381000" y="1676400"/>
            <a:ext cx="3034894" cy="4970591"/>
          </a:xfrm>
          <a:prstGeom prst="rect">
            <a:avLst/>
          </a:prstGeom>
        </p:spPr>
        <p:txBody>
          <a:bodyPr wrap="square">
            <a:spAutoFit/>
          </a:bodyPr>
          <a:lstStyle/>
          <a:p>
            <a:pPr marL="342900" indent="-342900">
              <a:lnSpc>
                <a:spcPct val="100000"/>
              </a:lnSpc>
              <a:spcAft>
                <a:spcPts val="600"/>
              </a:spcAft>
              <a:buFont typeface="Arial" panose="020B0604020202020204" pitchFamily="34" charset="0"/>
              <a:buChar char="•"/>
            </a:pPr>
            <a:r>
              <a:rPr lang="en-AU" sz="2400" b="1" dirty="0">
                <a:solidFill>
                  <a:schemeClr val="tx2">
                    <a:lumMod val="50000"/>
                    <a:alpha val="60000"/>
                  </a:schemeClr>
                </a:solidFill>
              </a:rPr>
              <a:t>Australian NGOs are playing an increasingly important role in Australia’s climate change action with our developing partners.</a:t>
            </a:r>
          </a:p>
          <a:p>
            <a:pPr marL="342900" indent="-342900">
              <a:lnSpc>
                <a:spcPct val="100000"/>
              </a:lnSpc>
              <a:spcAft>
                <a:spcPts val="600"/>
              </a:spcAft>
              <a:buFont typeface="Arial" panose="020B0604020202020204" pitchFamily="34" charset="0"/>
              <a:buChar char="•"/>
            </a:pPr>
            <a:r>
              <a:rPr lang="en-AU" sz="2400" b="1" dirty="0">
                <a:solidFill>
                  <a:schemeClr val="tx2">
                    <a:lumMod val="50000"/>
                    <a:alpha val="60000"/>
                  </a:schemeClr>
                </a:solidFill>
              </a:rPr>
              <a:t>This is reflected in the ANCP contribution to climate finance over time.</a:t>
            </a:r>
          </a:p>
        </p:txBody>
      </p:sp>
    </p:spTree>
    <p:extLst>
      <p:ext uri="{BB962C8B-B14F-4D97-AF65-F5344CB8AC3E}">
        <p14:creationId xmlns:p14="http://schemas.microsoft.com/office/powerpoint/2010/main" val="205600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15632B-CB66-4399-BC75-13339BB5C2E6}"/>
              </a:ext>
            </a:extLst>
          </p:cNvPr>
          <p:cNvPicPr>
            <a:picLocks noChangeAspect="1"/>
          </p:cNvPicPr>
          <p:nvPr/>
        </p:nvPicPr>
        <p:blipFill>
          <a:blip r:embed="rId3"/>
          <a:stretch>
            <a:fillRect/>
          </a:stretch>
        </p:blipFill>
        <p:spPr>
          <a:xfrm>
            <a:off x="0" y="0"/>
            <a:ext cx="9144000" cy="6858001"/>
          </a:xfrm>
          <a:prstGeom prst="rect">
            <a:avLst/>
          </a:prstGeom>
        </p:spPr>
      </p:pic>
    </p:spTree>
    <p:extLst>
      <p:ext uri="{BB962C8B-B14F-4D97-AF65-F5344CB8AC3E}">
        <p14:creationId xmlns:p14="http://schemas.microsoft.com/office/powerpoint/2010/main" val="200994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973763"/>
          </a:xfrm>
        </p:spPr>
        <p:txBody>
          <a:bodyPr>
            <a:normAutofit fontScale="92500"/>
          </a:bodyPr>
          <a:lstStyle/>
          <a:p>
            <a:r>
              <a:rPr lang="en-AU" dirty="0"/>
              <a:t>Addressing poverty and inequality cannot be effective without addressing global climate and environmental impact. </a:t>
            </a:r>
          </a:p>
          <a:p>
            <a:r>
              <a:rPr lang="en-AU" dirty="0"/>
              <a:t>Integrating the co-benefits of climate and biodiversity gains into livelihood and socio-economic development will be essential to all climate resilient future programming. </a:t>
            </a:r>
          </a:p>
          <a:p>
            <a:r>
              <a:rPr lang="en-AU" dirty="0"/>
              <a:t>Climate change will have a greater impact on the poorest and most marginalised people around the world, in particular women and girls.</a:t>
            </a:r>
          </a:p>
          <a:p>
            <a:r>
              <a:rPr lang="en-AU" dirty="0"/>
              <a:t>QSA includes assessment on climate and environmental risks in all of its projects.  </a:t>
            </a:r>
          </a:p>
          <a:p>
            <a:endParaRPr lang="en-AU" dirty="0"/>
          </a:p>
          <a:p>
            <a:endParaRPr lang="en-GB" dirty="0"/>
          </a:p>
        </p:txBody>
      </p:sp>
    </p:spTree>
    <p:extLst>
      <p:ext uri="{BB962C8B-B14F-4D97-AF65-F5344CB8AC3E}">
        <p14:creationId xmlns:p14="http://schemas.microsoft.com/office/powerpoint/2010/main" val="34095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In 2007, QSA asked project partners what they had noticed about changes to their climate and situation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3406950"/>
              </p:ext>
            </p:extLst>
          </p:nvPr>
        </p:nvGraphicFramePr>
        <p:xfrm>
          <a:off x="228600" y="1981200"/>
          <a:ext cx="8534400" cy="2286000"/>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0000"/>
                    </a:ext>
                  </a:extLst>
                </a:gridCol>
                <a:gridCol w="3049869">
                  <a:extLst>
                    <a:ext uri="{9D8B030D-6E8A-4147-A177-3AD203B41FA5}">
                      <a16:colId xmlns:a16="http://schemas.microsoft.com/office/drawing/2014/main" val="20001"/>
                    </a:ext>
                  </a:extLst>
                </a:gridCol>
                <a:gridCol w="3884331">
                  <a:extLst>
                    <a:ext uri="{9D8B030D-6E8A-4147-A177-3AD203B41FA5}">
                      <a16:colId xmlns:a16="http://schemas.microsoft.com/office/drawing/2014/main" val="20002"/>
                    </a:ext>
                  </a:extLst>
                </a:gridCol>
              </a:tblGrid>
              <a:tr h="167323">
                <a:tc>
                  <a:txBody>
                    <a:bodyPr/>
                    <a:lstStyle/>
                    <a:p>
                      <a:pPr marL="0" marR="0">
                        <a:lnSpc>
                          <a:spcPct val="115000"/>
                        </a:lnSpc>
                        <a:spcBef>
                          <a:spcPts val="0"/>
                        </a:spcBef>
                        <a:spcAft>
                          <a:spcPts val="0"/>
                        </a:spcAft>
                      </a:pPr>
                      <a:r>
                        <a:rPr lang="en-AU" sz="2400" dirty="0">
                          <a:effectLst/>
                        </a:rPr>
                        <a:t>Cambodia</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dirty="0">
                          <a:effectLst/>
                        </a:rPr>
                        <a:t>2007 survey</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a:effectLst/>
                        </a:rPr>
                        <a:t>30 years before</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890077">
                <a:tc>
                  <a:txBody>
                    <a:bodyPr/>
                    <a:lstStyle/>
                    <a:p>
                      <a:pPr marL="0" marR="0">
                        <a:lnSpc>
                          <a:spcPct val="115000"/>
                        </a:lnSpc>
                        <a:spcBef>
                          <a:spcPts val="0"/>
                        </a:spcBef>
                        <a:spcAft>
                          <a:spcPts val="0"/>
                        </a:spcAft>
                      </a:pPr>
                      <a:r>
                        <a:rPr lang="en-AU" sz="2400">
                          <a:effectLst/>
                        </a:rPr>
                        <a:t> </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dirty="0">
                          <a:effectLst/>
                        </a:rPr>
                        <a:t>Use chemical fertilisers</a:t>
                      </a:r>
                      <a:endParaRPr lang="en-GB" sz="2400" dirty="0">
                        <a:effectLst/>
                      </a:endParaRPr>
                    </a:p>
                    <a:p>
                      <a:pPr marL="0" marR="0">
                        <a:lnSpc>
                          <a:spcPct val="115000"/>
                        </a:lnSpc>
                        <a:spcBef>
                          <a:spcPts val="0"/>
                        </a:spcBef>
                        <a:spcAft>
                          <a:spcPts val="0"/>
                        </a:spcAft>
                      </a:pPr>
                      <a:endParaRPr lang="en-AU" sz="2400" dirty="0">
                        <a:effectLst/>
                      </a:endParaRPr>
                    </a:p>
                    <a:p>
                      <a:pPr marL="0" marR="0">
                        <a:lnSpc>
                          <a:spcPct val="115000"/>
                        </a:lnSpc>
                        <a:spcBef>
                          <a:spcPts val="0"/>
                        </a:spcBef>
                        <a:spcAft>
                          <a:spcPts val="0"/>
                        </a:spcAft>
                      </a:pPr>
                      <a:r>
                        <a:rPr lang="en-AU" sz="2400" dirty="0">
                          <a:effectLst/>
                        </a:rPr>
                        <a:t>Rice yield 1-2 tons, occasionally up to 5</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dirty="0">
                          <a:effectLst/>
                        </a:rPr>
                        <a:t>Fertiliser from cow manure only</a:t>
                      </a:r>
                      <a:endParaRPr lang="en-GB" sz="2400" dirty="0">
                        <a:effectLst/>
                      </a:endParaRPr>
                    </a:p>
                    <a:p>
                      <a:pPr marL="0" marR="0">
                        <a:lnSpc>
                          <a:spcPct val="115000"/>
                        </a:lnSpc>
                        <a:spcBef>
                          <a:spcPts val="0"/>
                        </a:spcBef>
                        <a:spcAft>
                          <a:spcPts val="0"/>
                        </a:spcAft>
                      </a:pPr>
                      <a:r>
                        <a:rPr lang="en-AU" sz="2400" dirty="0">
                          <a:effectLst/>
                        </a:rPr>
                        <a:t>I hectare of rice regularly yielded 3-4 tons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TextBox 2"/>
          <p:cNvSpPr txBox="1"/>
          <p:nvPr/>
        </p:nvSpPr>
        <p:spPr>
          <a:xfrm>
            <a:off x="1066800" y="4648200"/>
            <a:ext cx="6400800" cy="954107"/>
          </a:xfrm>
          <a:prstGeom prst="rect">
            <a:avLst/>
          </a:prstGeom>
          <a:noFill/>
        </p:spPr>
        <p:txBody>
          <a:bodyPr wrap="square" rtlCol="0">
            <a:spAutoFit/>
          </a:bodyPr>
          <a:lstStyle/>
          <a:p>
            <a:r>
              <a:rPr lang="en-AU" sz="2800" b="1" dirty="0"/>
              <a:t>AGRICULTURAL ACTIVITIES – anecdotal</a:t>
            </a:r>
            <a:br>
              <a:rPr lang="en-GB" sz="2800" dirty="0"/>
            </a:br>
            <a:endParaRPr lang="en-GB" sz="2800" dirty="0"/>
          </a:p>
        </p:txBody>
      </p:sp>
    </p:spTree>
    <p:extLst>
      <p:ext uri="{BB962C8B-B14F-4D97-AF65-F5344CB8AC3E}">
        <p14:creationId xmlns:p14="http://schemas.microsoft.com/office/powerpoint/2010/main" val="340145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AGRICULTURAL ACTIVITIES – anecdotal</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8543198"/>
              </p:ext>
            </p:extLst>
          </p:nvPr>
        </p:nvGraphicFramePr>
        <p:xfrm>
          <a:off x="457199" y="1219200"/>
          <a:ext cx="8305800" cy="5105400"/>
        </p:xfrm>
        <a:graphic>
          <a:graphicData uri="http://schemas.openxmlformats.org/drawingml/2006/table">
            <a:tbl>
              <a:tblPr firstRow="1" firstCol="1" bandRow="1">
                <a:tableStyleId>{5C22544A-7EE6-4342-B048-85BDC9FD1C3A}</a:tableStyleId>
              </a:tblPr>
              <a:tblGrid>
                <a:gridCol w="1210992">
                  <a:extLst>
                    <a:ext uri="{9D8B030D-6E8A-4147-A177-3AD203B41FA5}">
                      <a16:colId xmlns:a16="http://schemas.microsoft.com/office/drawing/2014/main" val="20000"/>
                    </a:ext>
                  </a:extLst>
                </a:gridCol>
                <a:gridCol w="3314521">
                  <a:extLst>
                    <a:ext uri="{9D8B030D-6E8A-4147-A177-3AD203B41FA5}">
                      <a16:colId xmlns:a16="http://schemas.microsoft.com/office/drawing/2014/main" val="20001"/>
                    </a:ext>
                  </a:extLst>
                </a:gridCol>
                <a:gridCol w="3780287">
                  <a:extLst>
                    <a:ext uri="{9D8B030D-6E8A-4147-A177-3AD203B41FA5}">
                      <a16:colId xmlns:a16="http://schemas.microsoft.com/office/drawing/2014/main" val="20002"/>
                    </a:ext>
                  </a:extLst>
                </a:gridCol>
              </a:tblGrid>
              <a:tr h="464127">
                <a:tc>
                  <a:txBody>
                    <a:bodyPr/>
                    <a:lstStyle/>
                    <a:p>
                      <a:pPr marL="0" marR="0">
                        <a:lnSpc>
                          <a:spcPct val="115000"/>
                        </a:lnSpc>
                        <a:spcBef>
                          <a:spcPts val="0"/>
                        </a:spcBef>
                        <a:spcAft>
                          <a:spcPts val="0"/>
                        </a:spcAft>
                      </a:pPr>
                      <a:r>
                        <a:rPr lang="en-AU" sz="2400" dirty="0">
                          <a:effectLst/>
                        </a:rPr>
                        <a:t>India</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a:effectLst/>
                        </a:rPr>
                        <a:t>2007 survey</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a:effectLst/>
                        </a:rPr>
                        <a:t>30 years before</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641273">
                <a:tc>
                  <a:txBody>
                    <a:bodyPr/>
                    <a:lstStyle/>
                    <a:p>
                      <a:pPr marL="0" marR="0">
                        <a:lnSpc>
                          <a:spcPct val="115000"/>
                        </a:lnSpc>
                        <a:spcBef>
                          <a:spcPts val="0"/>
                        </a:spcBef>
                        <a:spcAft>
                          <a:spcPts val="0"/>
                        </a:spcAft>
                      </a:pPr>
                      <a:r>
                        <a:rPr lang="en-AU" sz="2400" dirty="0">
                          <a:effectLst/>
                        </a:rPr>
                        <a:t> </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dirty="0">
                          <a:effectLst/>
                        </a:rPr>
                        <a:t>No forests exist</a:t>
                      </a:r>
                      <a:endParaRPr lang="en-GB" sz="2400" dirty="0">
                        <a:effectLst/>
                      </a:endParaRPr>
                    </a:p>
                    <a:p>
                      <a:pPr marL="0" marR="0">
                        <a:lnSpc>
                          <a:spcPct val="115000"/>
                        </a:lnSpc>
                        <a:spcBef>
                          <a:spcPts val="0"/>
                        </a:spcBef>
                        <a:spcAft>
                          <a:spcPts val="0"/>
                        </a:spcAft>
                      </a:pPr>
                      <a:r>
                        <a:rPr lang="en-AU" sz="2400" dirty="0">
                          <a:effectLst/>
                        </a:rPr>
                        <a:t>People have fewer animals</a:t>
                      </a:r>
                      <a:endParaRPr lang="en-GB" sz="2400" dirty="0">
                        <a:effectLst/>
                      </a:endParaRPr>
                    </a:p>
                    <a:p>
                      <a:pPr marL="0" marR="0">
                        <a:lnSpc>
                          <a:spcPct val="115000"/>
                        </a:lnSpc>
                        <a:spcBef>
                          <a:spcPts val="0"/>
                        </a:spcBef>
                        <a:spcAft>
                          <a:spcPts val="0"/>
                        </a:spcAft>
                      </a:pPr>
                      <a:r>
                        <a:rPr lang="en-AU" sz="2400" dirty="0">
                          <a:effectLst/>
                        </a:rPr>
                        <a:t> </a:t>
                      </a:r>
                      <a:endParaRPr lang="en-GB" sz="2400" dirty="0">
                        <a:effectLst/>
                      </a:endParaRPr>
                    </a:p>
                    <a:p>
                      <a:pPr marL="0" marR="0">
                        <a:lnSpc>
                          <a:spcPct val="115000"/>
                        </a:lnSpc>
                        <a:spcBef>
                          <a:spcPts val="0"/>
                        </a:spcBef>
                        <a:spcAft>
                          <a:spcPts val="0"/>
                        </a:spcAft>
                      </a:pPr>
                      <a:r>
                        <a:rPr lang="en-AU" sz="2400" dirty="0">
                          <a:effectLst/>
                        </a:rPr>
                        <a:t>Grow and use only rice and peanuts</a:t>
                      </a:r>
                      <a:endParaRPr lang="en-GB" sz="2400" dirty="0">
                        <a:effectLst/>
                      </a:endParaRPr>
                    </a:p>
                    <a:p>
                      <a:pPr marL="0" marR="0">
                        <a:lnSpc>
                          <a:spcPct val="115000"/>
                        </a:lnSpc>
                        <a:spcBef>
                          <a:spcPts val="0"/>
                        </a:spcBef>
                        <a:spcAft>
                          <a:spcPts val="0"/>
                        </a:spcAft>
                      </a:pPr>
                      <a:r>
                        <a:rPr lang="en-AU" sz="2400" dirty="0">
                          <a:effectLst/>
                        </a:rPr>
                        <a:t>Pesticides used a lot</a:t>
                      </a:r>
                      <a:endParaRPr lang="en-GB" sz="2400" dirty="0">
                        <a:effectLst/>
                      </a:endParaRPr>
                    </a:p>
                    <a:p>
                      <a:pPr marL="0" marR="0">
                        <a:lnSpc>
                          <a:spcPct val="115000"/>
                        </a:lnSpc>
                        <a:spcBef>
                          <a:spcPts val="0"/>
                        </a:spcBef>
                        <a:spcAft>
                          <a:spcPts val="0"/>
                        </a:spcAft>
                      </a:pPr>
                      <a:r>
                        <a:rPr lang="en-AU" sz="2400" dirty="0">
                          <a:effectLst/>
                        </a:rPr>
                        <a:t>Chemical used</a:t>
                      </a:r>
                      <a:endParaRPr lang="en-GB" sz="2400" dirty="0">
                        <a:effectLst/>
                      </a:endParaRPr>
                    </a:p>
                    <a:p>
                      <a:pPr marL="0" marR="0">
                        <a:lnSpc>
                          <a:spcPct val="115000"/>
                        </a:lnSpc>
                        <a:spcBef>
                          <a:spcPts val="0"/>
                        </a:spcBef>
                        <a:spcAft>
                          <a:spcPts val="0"/>
                        </a:spcAft>
                      </a:pPr>
                      <a:r>
                        <a:rPr lang="en-AU" sz="2400" dirty="0">
                          <a:effectLst/>
                        </a:rPr>
                        <a:t>People now use tractors</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dirty="0">
                          <a:effectLst/>
                        </a:rPr>
                        <a:t>Patches of forest near the village</a:t>
                      </a:r>
                      <a:endParaRPr lang="en-GB" sz="2400" dirty="0">
                        <a:effectLst/>
                      </a:endParaRPr>
                    </a:p>
                    <a:p>
                      <a:pPr marL="0" marR="0">
                        <a:lnSpc>
                          <a:spcPct val="115000"/>
                        </a:lnSpc>
                        <a:spcBef>
                          <a:spcPts val="0"/>
                        </a:spcBef>
                        <a:spcAft>
                          <a:spcPts val="0"/>
                        </a:spcAft>
                      </a:pPr>
                      <a:r>
                        <a:rPr lang="en-AU" sz="2400" dirty="0">
                          <a:effectLst/>
                        </a:rPr>
                        <a:t>Each household would have a big herd or up to 50 cattle</a:t>
                      </a:r>
                      <a:endParaRPr lang="en-GB" sz="2400" dirty="0">
                        <a:effectLst/>
                      </a:endParaRPr>
                    </a:p>
                    <a:p>
                      <a:pPr marL="0" marR="0">
                        <a:lnSpc>
                          <a:spcPct val="115000"/>
                        </a:lnSpc>
                        <a:spcBef>
                          <a:spcPts val="0"/>
                        </a:spcBef>
                        <a:spcAft>
                          <a:spcPts val="0"/>
                        </a:spcAft>
                      </a:pPr>
                      <a:r>
                        <a:rPr lang="en-AU" sz="2400" dirty="0">
                          <a:effectLst/>
                        </a:rPr>
                        <a:t>Grow and eat traditional grains – corn, millets, dhal</a:t>
                      </a:r>
                      <a:endParaRPr lang="en-GB" sz="2400" dirty="0">
                        <a:effectLst/>
                      </a:endParaRPr>
                    </a:p>
                    <a:p>
                      <a:pPr marL="0" marR="0">
                        <a:lnSpc>
                          <a:spcPct val="115000"/>
                        </a:lnSpc>
                        <a:spcBef>
                          <a:spcPts val="0"/>
                        </a:spcBef>
                        <a:spcAft>
                          <a:spcPts val="0"/>
                        </a:spcAft>
                      </a:pPr>
                      <a:r>
                        <a:rPr lang="en-AU" sz="2400" dirty="0">
                          <a:effectLst/>
                        </a:rPr>
                        <a:t>Compost and neem used for agricultural use</a:t>
                      </a:r>
                      <a:endParaRPr lang="en-GB" sz="2400" dirty="0">
                        <a:effectLst/>
                      </a:endParaRPr>
                    </a:p>
                    <a:p>
                      <a:pPr marL="0" marR="0">
                        <a:lnSpc>
                          <a:spcPct val="115000"/>
                        </a:lnSpc>
                        <a:spcBef>
                          <a:spcPts val="0"/>
                        </a:spcBef>
                        <a:spcAft>
                          <a:spcPts val="0"/>
                        </a:spcAft>
                      </a:pPr>
                      <a:r>
                        <a:rPr lang="en-AU" sz="2400" dirty="0">
                          <a:effectLst/>
                        </a:rPr>
                        <a:t>Used bullocks for pulling a plough</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665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880676"/>
              </p:ext>
            </p:extLst>
          </p:nvPr>
        </p:nvGraphicFramePr>
        <p:xfrm>
          <a:off x="-31845" y="457200"/>
          <a:ext cx="9144000" cy="5633149"/>
        </p:xfrm>
        <a:graphic>
          <a:graphicData uri="http://schemas.openxmlformats.org/drawingml/2006/table">
            <a:tbl>
              <a:tblPr firstRow="1" firstCol="1" bandRow="1">
                <a:tableStyleId>{5C22544A-7EE6-4342-B048-85BDC9FD1C3A}</a:tableStyleId>
              </a:tblPr>
              <a:tblGrid>
                <a:gridCol w="1491680">
                  <a:extLst>
                    <a:ext uri="{9D8B030D-6E8A-4147-A177-3AD203B41FA5}">
                      <a16:colId xmlns:a16="http://schemas.microsoft.com/office/drawing/2014/main" val="20000"/>
                    </a:ext>
                  </a:extLst>
                </a:gridCol>
                <a:gridCol w="391852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243523">
                <a:tc>
                  <a:txBody>
                    <a:bodyPr/>
                    <a:lstStyle/>
                    <a:p>
                      <a:pPr marL="0" marR="0">
                        <a:lnSpc>
                          <a:spcPct val="115000"/>
                        </a:lnSpc>
                        <a:spcBef>
                          <a:spcPts val="0"/>
                        </a:spcBef>
                        <a:spcAft>
                          <a:spcPts val="0"/>
                        </a:spcAft>
                      </a:pPr>
                      <a:r>
                        <a:rPr lang="en-AU" sz="2400" dirty="0">
                          <a:effectLst/>
                        </a:rPr>
                        <a:t>Uganda</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a:effectLst/>
                        </a:rPr>
                        <a:t>2007 survey</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400" dirty="0">
                          <a:effectLst/>
                        </a:rPr>
                        <a:t>30 years before</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950561">
                <a:tc>
                  <a:txBody>
                    <a:bodyPr/>
                    <a:lstStyle/>
                    <a:p>
                      <a:pPr marL="0" marR="0">
                        <a:lnSpc>
                          <a:spcPct val="115000"/>
                        </a:lnSpc>
                        <a:spcBef>
                          <a:spcPts val="0"/>
                        </a:spcBef>
                        <a:spcAft>
                          <a:spcPts val="0"/>
                        </a:spcAft>
                      </a:pPr>
                      <a:r>
                        <a:rPr lang="en-AU" sz="2400" dirty="0">
                          <a:effectLst/>
                        </a:rPr>
                        <a:t> </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Land fragmented as population increases</a:t>
                      </a:r>
                      <a:endParaRPr lang="en-GB" sz="2000" dirty="0">
                        <a:effectLst/>
                      </a:endParaRPr>
                    </a:p>
                    <a:p>
                      <a:pPr marL="0" marR="0">
                        <a:lnSpc>
                          <a:spcPct val="115000"/>
                        </a:lnSpc>
                        <a:spcBef>
                          <a:spcPts val="0"/>
                        </a:spcBef>
                        <a:spcAft>
                          <a:spcPts val="0"/>
                        </a:spcAft>
                      </a:pPr>
                      <a:r>
                        <a:rPr lang="en-AU" sz="2000" dirty="0">
                          <a:effectLst/>
                        </a:rPr>
                        <a:t>Lack of space and fodder restricts number of animals</a:t>
                      </a:r>
                      <a:endParaRPr lang="en-GB" sz="2000" dirty="0">
                        <a:effectLst/>
                      </a:endParaRPr>
                    </a:p>
                    <a:p>
                      <a:pPr marL="0" marR="0">
                        <a:lnSpc>
                          <a:spcPct val="115000"/>
                        </a:lnSpc>
                        <a:spcBef>
                          <a:spcPts val="0"/>
                        </a:spcBef>
                        <a:spcAft>
                          <a:spcPts val="0"/>
                        </a:spcAft>
                      </a:pPr>
                      <a:r>
                        <a:rPr lang="en-AU" sz="2000" dirty="0">
                          <a:effectLst/>
                        </a:rPr>
                        <a:t>Over-cultivation is taking place</a:t>
                      </a:r>
                      <a:endParaRPr lang="en-GB" sz="2000" dirty="0">
                        <a:effectLst/>
                      </a:endParaRPr>
                    </a:p>
                    <a:p>
                      <a:pPr marL="0" marR="0">
                        <a:lnSpc>
                          <a:spcPct val="115000"/>
                        </a:lnSpc>
                        <a:spcBef>
                          <a:spcPts val="0"/>
                        </a:spcBef>
                        <a:spcAft>
                          <a:spcPts val="0"/>
                        </a:spcAft>
                      </a:pPr>
                      <a:r>
                        <a:rPr lang="en-AU" sz="2000" dirty="0">
                          <a:effectLst/>
                        </a:rPr>
                        <a:t>Over use of chemicals</a:t>
                      </a:r>
                      <a:endParaRPr lang="en-GB" sz="2000" dirty="0">
                        <a:effectLst/>
                      </a:endParaRPr>
                    </a:p>
                    <a:p>
                      <a:pPr marL="0" marR="0">
                        <a:lnSpc>
                          <a:spcPct val="115000"/>
                        </a:lnSpc>
                        <a:spcBef>
                          <a:spcPts val="0"/>
                        </a:spcBef>
                        <a:spcAft>
                          <a:spcPts val="0"/>
                        </a:spcAft>
                      </a:pPr>
                      <a:endParaRPr lang="en-AU" sz="2000" dirty="0">
                        <a:effectLst/>
                      </a:endParaRPr>
                    </a:p>
                    <a:p>
                      <a:pPr marL="0" marR="0">
                        <a:lnSpc>
                          <a:spcPct val="115000"/>
                        </a:lnSpc>
                        <a:spcBef>
                          <a:spcPts val="0"/>
                        </a:spcBef>
                        <a:spcAft>
                          <a:spcPts val="0"/>
                        </a:spcAft>
                      </a:pPr>
                      <a:r>
                        <a:rPr lang="en-AU" sz="2000" dirty="0">
                          <a:effectLst/>
                        </a:rPr>
                        <a:t>No cotton grown in the region</a:t>
                      </a:r>
                      <a:endParaRPr lang="en-GB" sz="2000" dirty="0">
                        <a:effectLst/>
                      </a:endParaRPr>
                    </a:p>
                    <a:p>
                      <a:pPr marL="0" marR="0">
                        <a:lnSpc>
                          <a:spcPct val="115000"/>
                        </a:lnSpc>
                        <a:spcBef>
                          <a:spcPts val="0"/>
                        </a:spcBef>
                        <a:spcAft>
                          <a:spcPts val="0"/>
                        </a:spcAft>
                      </a:pPr>
                      <a:endParaRPr lang="en-AU" sz="2000" dirty="0">
                        <a:effectLst/>
                      </a:endParaRPr>
                    </a:p>
                    <a:p>
                      <a:pPr marL="0" marR="0">
                        <a:lnSpc>
                          <a:spcPct val="115000"/>
                        </a:lnSpc>
                        <a:spcBef>
                          <a:spcPts val="0"/>
                        </a:spcBef>
                        <a:spcAft>
                          <a:spcPts val="0"/>
                        </a:spcAft>
                      </a:pPr>
                      <a:r>
                        <a:rPr lang="en-AU" sz="2000" dirty="0">
                          <a:effectLst/>
                        </a:rPr>
                        <a:t>Better market for agricultural produce</a:t>
                      </a:r>
                      <a:endParaRPr lang="en-GB" sz="2000" dirty="0">
                        <a:effectLst/>
                      </a:endParaRPr>
                    </a:p>
                    <a:p>
                      <a:pPr marL="0" marR="0">
                        <a:lnSpc>
                          <a:spcPct val="115000"/>
                        </a:lnSpc>
                        <a:spcBef>
                          <a:spcPts val="0"/>
                        </a:spcBef>
                        <a:spcAft>
                          <a:spcPts val="0"/>
                        </a:spcAft>
                      </a:pPr>
                      <a:r>
                        <a:rPr lang="en-AU" sz="2000" dirty="0">
                          <a:effectLst/>
                        </a:rPr>
                        <a:t>Traditional crops not grown very much now though foods well liked</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AU" sz="2000" dirty="0">
                          <a:effectLst/>
                        </a:rPr>
                        <a:t>Spacious land for individuals</a:t>
                      </a:r>
                      <a:endParaRPr lang="en-GB" sz="2000" dirty="0">
                        <a:effectLst/>
                      </a:endParaRPr>
                    </a:p>
                    <a:p>
                      <a:pPr marL="0" marR="0">
                        <a:lnSpc>
                          <a:spcPct val="115000"/>
                        </a:lnSpc>
                        <a:spcBef>
                          <a:spcPts val="0"/>
                        </a:spcBef>
                        <a:spcAft>
                          <a:spcPts val="0"/>
                        </a:spcAft>
                      </a:pPr>
                      <a:r>
                        <a:rPr lang="en-AU" sz="2000" dirty="0">
                          <a:effectLst/>
                        </a:rPr>
                        <a:t> </a:t>
                      </a:r>
                      <a:endParaRPr lang="en-GB" sz="2000" dirty="0">
                        <a:effectLst/>
                      </a:endParaRPr>
                    </a:p>
                    <a:p>
                      <a:pPr marL="0" marR="0">
                        <a:lnSpc>
                          <a:spcPct val="115000"/>
                        </a:lnSpc>
                        <a:spcBef>
                          <a:spcPts val="0"/>
                        </a:spcBef>
                        <a:spcAft>
                          <a:spcPts val="0"/>
                        </a:spcAft>
                      </a:pPr>
                      <a:r>
                        <a:rPr lang="en-AU" sz="2000" dirty="0">
                          <a:effectLst/>
                        </a:rPr>
                        <a:t>Had large herds of animals as land was plentiful</a:t>
                      </a:r>
                      <a:endParaRPr lang="en-GB" sz="2000" dirty="0">
                        <a:effectLst/>
                      </a:endParaRPr>
                    </a:p>
                    <a:p>
                      <a:pPr marL="0" marR="0">
                        <a:lnSpc>
                          <a:spcPct val="115000"/>
                        </a:lnSpc>
                        <a:spcBef>
                          <a:spcPts val="0"/>
                        </a:spcBef>
                        <a:spcAft>
                          <a:spcPts val="0"/>
                        </a:spcAft>
                      </a:pPr>
                      <a:r>
                        <a:rPr lang="en-AU" sz="2000" dirty="0">
                          <a:effectLst/>
                        </a:rPr>
                        <a:t>Soil was fertile as was regularly fallow</a:t>
                      </a:r>
                      <a:endParaRPr lang="en-GB" sz="2000" dirty="0">
                        <a:effectLst/>
                      </a:endParaRPr>
                    </a:p>
                    <a:p>
                      <a:pPr marL="0" marR="0">
                        <a:lnSpc>
                          <a:spcPct val="115000"/>
                        </a:lnSpc>
                        <a:spcBef>
                          <a:spcPts val="0"/>
                        </a:spcBef>
                        <a:spcAft>
                          <a:spcPts val="0"/>
                        </a:spcAft>
                      </a:pPr>
                      <a:r>
                        <a:rPr lang="en-AU" sz="2000" dirty="0">
                          <a:effectLst/>
                        </a:rPr>
                        <a:t>None or very few chemicals used</a:t>
                      </a:r>
                      <a:endParaRPr lang="en-GB" sz="2000" dirty="0">
                        <a:effectLst/>
                      </a:endParaRPr>
                    </a:p>
                    <a:p>
                      <a:pPr marL="0" marR="0">
                        <a:lnSpc>
                          <a:spcPct val="115000"/>
                        </a:lnSpc>
                        <a:spcBef>
                          <a:spcPts val="0"/>
                        </a:spcBef>
                        <a:spcAft>
                          <a:spcPts val="0"/>
                        </a:spcAft>
                      </a:pPr>
                      <a:r>
                        <a:rPr lang="en-AU" sz="2000" dirty="0">
                          <a:effectLst/>
                        </a:rPr>
                        <a:t>Cotton was an important cash crop</a:t>
                      </a:r>
                      <a:endParaRPr lang="en-GB" sz="2000" dirty="0">
                        <a:effectLst/>
                      </a:endParaRPr>
                    </a:p>
                    <a:p>
                      <a:pPr marL="0" marR="0">
                        <a:lnSpc>
                          <a:spcPct val="115000"/>
                        </a:lnSpc>
                        <a:spcBef>
                          <a:spcPts val="0"/>
                        </a:spcBef>
                        <a:spcAft>
                          <a:spcPts val="0"/>
                        </a:spcAft>
                      </a:pPr>
                      <a:r>
                        <a:rPr lang="en-AU" sz="2000" dirty="0">
                          <a:effectLst/>
                        </a:rPr>
                        <a:t>Had high yields from farming but no markets</a:t>
                      </a:r>
                      <a:endParaRPr lang="en-GB" sz="2000" dirty="0">
                        <a:effectLst/>
                      </a:endParaRPr>
                    </a:p>
                    <a:p>
                      <a:pPr marL="0" marR="0">
                        <a:lnSpc>
                          <a:spcPct val="115000"/>
                        </a:lnSpc>
                        <a:spcBef>
                          <a:spcPts val="0"/>
                        </a:spcBef>
                        <a:spcAft>
                          <a:spcPts val="0"/>
                        </a:spcAft>
                      </a:pPr>
                      <a:r>
                        <a:rPr lang="en-AU" sz="2000" dirty="0">
                          <a:effectLst/>
                        </a:rPr>
                        <a:t>Crops such as </a:t>
                      </a:r>
                      <a:r>
                        <a:rPr lang="en-AU" sz="2000" dirty="0" err="1">
                          <a:effectLst/>
                        </a:rPr>
                        <a:t>waju</a:t>
                      </a:r>
                      <a:r>
                        <a:rPr lang="en-AU" sz="2000" dirty="0">
                          <a:effectLst/>
                        </a:rPr>
                        <a:t>, </a:t>
                      </a:r>
                      <a:r>
                        <a:rPr lang="en-AU" sz="2000" dirty="0" err="1">
                          <a:effectLst/>
                        </a:rPr>
                        <a:t>amaboga</a:t>
                      </a:r>
                      <a:r>
                        <a:rPr lang="en-AU" sz="2000" dirty="0">
                          <a:effectLst/>
                        </a:rPr>
                        <a:t> (type of marrow), </a:t>
                      </a:r>
                      <a:r>
                        <a:rPr lang="en-AU" sz="2000" dirty="0" err="1">
                          <a:effectLst/>
                        </a:rPr>
                        <a:t>empande</a:t>
                      </a:r>
                      <a:r>
                        <a:rPr lang="en-AU" sz="2000" dirty="0">
                          <a:effectLst/>
                        </a:rPr>
                        <a:t> (similar to groundnuts), pigeon peas.</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4453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1862</Words>
  <Application>Microsoft Macintosh PowerPoint</Application>
  <PresentationFormat>On-screen Show (4:3)</PresentationFormat>
  <Paragraphs>188</Paragraphs>
  <Slides>33</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QUAKER SERVICE AUSTRALIA</vt:lpstr>
      <vt:lpstr>PowerPoint Presentation</vt:lpstr>
      <vt:lpstr>The IPCC defines climate change as</vt:lpstr>
      <vt:lpstr>PowerPoint Presentation</vt:lpstr>
      <vt:lpstr>PowerPoint Presentation</vt:lpstr>
      <vt:lpstr>PowerPoint Presentation</vt:lpstr>
      <vt:lpstr>In 2007, QSA asked project partners what they had noticed about changes to their climate and situation</vt:lpstr>
      <vt:lpstr>AGRICULTURAL ACTIVITIES – anecdotal </vt:lpstr>
      <vt:lpstr>PowerPoint Presentation</vt:lpstr>
      <vt:lpstr>PowerPoint Presentation</vt:lpstr>
      <vt:lpstr>Land-based carbon removal methods</vt:lpstr>
      <vt:lpstr>Enhancing carbon sequestration in forests </vt:lpstr>
      <vt:lpstr>Afforestation / reforestation </vt:lpstr>
      <vt:lpstr>PowerPoint Presentation</vt:lpstr>
      <vt:lpstr>Afforestation and reforestation </vt:lpstr>
      <vt:lpstr>PowerPoint Presentation</vt:lpstr>
      <vt:lpstr>Enhancing soil carbon </vt:lpstr>
      <vt:lpstr>WATER RESOURCES – anecdotal  </vt:lpstr>
      <vt:lpstr>PowerPoint Presentation</vt:lpstr>
      <vt:lpstr>Climate change is having severe impacts on the land on which people rely to feed their families, such as extreme weather events of droughts, floods, changing rainfall pattern and rising temperatures means land becomes drier and less fertile land where fewer crops survive each planting season, poorer soil health, increased water scarcity and less nutritious harvest overall</vt:lpstr>
      <vt:lpstr>Water Management  </vt:lpstr>
      <vt:lpstr>PowerPoint Presentation</vt:lpstr>
      <vt:lpstr>PowerPoint Presentation</vt:lpstr>
      <vt:lpstr>Soil Conservation</vt:lpstr>
      <vt:lpstr>PowerPoint Presentation</vt:lpstr>
      <vt:lpstr>PowerPoint Presentation</vt:lpstr>
      <vt:lpstr>Training</vt:lpstr>
      <vt:lpstr>St Jude Family Projects, Uganda</vt:lpstr>
      <vt:lpstr>Project Theory of Change</vt:lpstr>
      <vt:lpstr>PowerPoint Presentation</vt:lpstr>
      <vt:lpstr>PowerPoint Presentation</vt:lpstr>
      <vt:lpstr>PowerPoint Presentation</vt:lpstr>
      <vt:lpstr>Quaker Service Australia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QUAKER SERVICE AUSTRALIA</dc:title>
  <dc:creator>Jackie Perkins</dc:creator>
  <cp:lastModifiedBy>Natasha Saboisky</cp:lastModifiedBy>
  <cp:revision>68</cp:revision>
  <dcterms:created xsi:type="dcterms:W3CDTF">2022-05-05T01:05:56Z</dcterms:created>
  <dcterms:modified xsi:type="dcterms:W3CDTF">2022-05-31T01:44:43Z</dcterms:modified>
</cp:coreProperties>
</file>